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313" r:id="rId4"/>
    <p:sldId id="315" r:id="rId5"/>
    <p:sldId id="334" r:id="rId6"/>
    <p:sldId id="318" r:id="rId7"/>
    <p:sldId id="307" r:id="rId8"/>
    <p:sldId id="320" r:id="rId9"/>
    <p:sldId id="308" r:id="rId10"/>
    <p:sldId id="309" r:id="rId11"/>
    <p:sldId id="310" r:id="rId12"/>
    <p:sldId id="311" r:id="rId13"/>
    <p:sldId id="312" r:id="rId14"/>
    <p:sldId id="335" r:id="rId15"/>
    <p:sldId id="276" r:id="rId16"/>
    <p:sldId id="336" r:id="rId17"/>
    <p:sldId id="275" r:id="rId18"/>
    <p:sldId id="337" r:id="rId19"/>
    <p:sldId id="278" r:id="rId20"/>
    <p:sldId id="279" r:id="rId21"/>
    <p:sldId id="321" r:id="rId22"/>
    <p:sldId id="325" r:id="rId23"/>
    <p:sldId id="281" r:id="rId24"/>
    <p:sldId id="322" r:id="rId25"/>
    <p:sldId id="323" r:id="rId26"/>
    <p:sldId id="324" r:id="rId27"/>
    <p:sldId id="326" r:id="rId28"/>
    <p:sldId id="327" r:id="rId29"/>
    <p:sldId id="328" r:id="rId30"/>
    <p:sldId id="329" r:id="rId31"/>
    <p:sldId id="330" r:id="rId32"/>
    <p:sldId id="282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331" r:id="rId42"/>
    <p:sldId id="299" r:id="rId43"/>
    <p:sldId id="300" r:id="rId44"/>
    <p:sldId id="332" r:id="rId45"/>
    <p:sldId id="301" r:id="rId46"/>
    <p:sldId id="333" r:id="rId47"/>
    <p:sldId id="305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3023" autoAdjust="0"/>
  </p:normalViewPr>
  <p:slideViewPr>
    <p:cSldViewPr>
      <p:cViewPr varScale="1">
        <p:scale>
          <a:sx n="61" d="100"/>
          <a:sy n="61" d="100"/>
        </p:scale>
        <p:origin x="-8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4CC88BB-BAB2-4D67-BE0A-3D8F076ACA6C}" type="datetimeFigureOut">
              <a:rPr lang="en-US"/>
              <a:pPr>
                <a:defRPr/>
              </a:pPr>
              <a:t>2/13/2012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en-US" noProof="0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C1B019F-C527-4C86-87AD-2899456E834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82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20225-47E4-422B-92CA-1C317D337207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E14A5-26F2-4254-8133-BF1B8EF7A22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54D0-EB52-423A-A7C4-DDB14059B912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F3A06-E5DC-4C2B-98E1-74752065B8C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2F9AC-310A-4BEF-B26C-CAB29C839BED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EBF3E-6DD0-4CF6-9680-FF620599349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3821D-1CD2-4821-9B08-C55683225E13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124AC-C692-47B9-B696-25F92A74D7D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498D1-03E9-468B-B4C3-CC24B5BF08E8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E7BDC-3D74-497F-A289-4CC711DD7C6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42549-460A-4D0E-9FD5-4B60DDE84F19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B7B9F-7E46-438E-B05E-76358669670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CAB07-4021-4E51-9AF4-05C9C7E28D55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BBF11-1BDB-408B-853E-12392B1D2A4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283CA-5272-446C-B1DB-DA682CBE9DD3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4D4E4-F660-4D20-86D5-DFE11C44D8C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6127B-0C37-4D7A-800F-F26446F16CF7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32BAB-094F-4E6B-95F9-EF02FFB29C3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E5C6E-9F02-44B4-9BEC-34CD4B4A8496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0F12B-6A75-4407-8830-32FFF1A1012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B1D99-2783-4E94-95D4-290AEC8EA96B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8F1DD-0DA3-4E78-8D8A-FD97829594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FF31D7-B80A-4B4E-8E59-435812696D0F}" type="datetimeFigureOut">
              <a:rPr lang="nl-NL"/>
              <a:pPr>
                <a:defRPr/>
              </a:pPr>
              <a:t>13-2-2012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1F12C0-06F9-4E84-8174-81181E689E6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hyperlink" Target="http://upload.wikimedia.org/wikipedia/commons/a/ae/AfricanWildCa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c/cc/Dama_dama8.JPG" TargetMode="External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hyperlink" Target="http://upload.wikimedia.org/wikipedia/commons/4/40/Lutra.lutra.standing.1.jpg" TargetMode="Externa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NL" smtClean="0">
                <a:latin typeface="Verdana" pitchFamily="34" charset="0"/>
              </a:rPr>
              <a:t>Mens en milieu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dirty="0" smtClean="0">
                <a:latin typeface="Verdana" pitchFamily="34" charset="0"/>
              </a:rPr>
              <a:t>4 VMBO </a:t>
            </a:r>
            <a:r>
              <a:rPr lang="nl-NL" dirty="0" smtClean="0">
                <a:latin typeface="Verdana" pitchFamily="34" charset="0"/>
              </a:rPr>
              <a:t>– BK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smtClean="0">
                <a:latin typeface="Verdana" pitchFamily="34" charset="0"/>
              </a:rPr>
              <a:t>Niet af!</a:t>
            </a:r>
            <a:endParaRPr lang="nl-NL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Opbrengsten verbeteren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90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1800" dirty="0" smtClean="0"/>
              <a:t>Door </a:t>
            </a:r>
            <a:r>
              <a:rPr lang="nl-NL" sz="1800" b="1" dirty="0" smtClean="0"/>
              <a:t>bodembewerking</a:t>
            </a:r>
            <a:r>
              <a:rPr lang="nl-NL" sz="1800" dirty="0" smtClean="0"/>
              <a:t> wordt de bodemstructuur verbeterd.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800" dirty="0" smtClean="0"/>
              <a:t>Hierdoor wordt de bodem luchtiger en er komt meer zuurstof in de bodem. </a:t>
            </a:r>
            <a:endParaRPr lang="nl-NL" sz="1800" dirty="0" smtClean="0"/>
          </a:p>
          <a:p>
            <a:pPr marL="0" indent="0" eaLnBrk="1" hangingPunct="1">
              <a:buFont typeface="Arial" charset="0"/>
              <a:buNone/>
            </a:pPr>
            <a:r>
              <a:rPr lang="nl-NL" sz="1800" dirty="0" smtClean="0"/>
              <a:t>Er </a:t>
            </a:r>
            <a:r>
              <a:rPr lang="nl-NL" sz="1800" dirty="0" smtClean="0"/>
              <a:t>is meer zuurstof beschikbaar voor reducenten en plantenwortels.</a:t>
            </a:r>
          </a:p>
        </p:txBody>
      </p:sp>
      <p:grpSp>
        <p:nvGrpSpPr>
          <p:cNvPr id="11268" name="Groep 4"/>
          <p:cNvGrpSpPr>
            <a:grpSpLocks/>
          </p:cNvGrpSpPr>
          <p:nvPr/>
        </p:nvGrpSpPr>
        <p:grpSpPr bwMode="auto">
          <a:xfrm>
            <a:off x="4648200" y="2895600"/>
            <a:ext cx="3736975" cy="3165475"/>
            <a:chOff x="4648200" y="2895600"/>
            <a:chExt cx="3737329" cy="3165276"/>
          </a:xfrm>
        </p:grpSpPr>
        <p:pic>
          <p:nvPicPr>
            <p:cNvPr id="11272" name="Picture 6" descr="http://westerhe.home.xs4all.nl/mei-08%20maisland%20snel%20eggen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48200" y="2895600"/>
              <a:ext cx="3737329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3" name="Tekstvak 14"/>
            <p:cNvSpPr txBox="1">
              <a:spLocks noChangeArrowheads="1"/>
            </p:cNvSpPr>
            <p:nvPr/>
          </p:nvSpPr>
          <p:spPr bwMode="auto">
            <a:xfrm>
              <a:off x="4648200" y="5753099"/>
              <a:ext cx="37373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Eggen, grond wordt zaai klaar gemaakt</a:t>
              </a:r>
            </a:p>
          </p:txBody>
        </p:sp>
      </p:grpSp>
      <p:grpSp>
        <p:nvGrpSpPr>
          <p:cNvPr id="11269" name="Groep 3"/>
          <p:cNvGrpSpPr>
            <a:grpSpLocks/>
          </p:cNvGrpSpPr>
          <p:nvPr/>
        </p:nvGrpSpPr>
        <p:grpSpPr bwMode="auto">
          <a:xfrm>
            <a:off x="381000" y="2895600"/>
            <a:ext cx="3810000" cy="3165475"/>
            <a:chOff x="381000" y="2895600"/>
            <a:chExt cx="3810000" cy="3165277"/>
          </a:xfrm>
        </p:grpSpPr>
        <p:pic>
          <p:nvPicPr>
            <p:cNvPr id="11270" name="Picture 4" descr="http://www.baar-uithuizermeeden.com/images/ploegen500web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000" y="2895600"/>
              <a:ext cx="3810000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kstvak 14"/>
            <p:cNvSpPr txBox="1">
              <a:spLocks noChangeArrowheads="1"/>
            </p:cNvSpPr>
            <p:nvPr/>
          </p:nvSpPr>
          <p:spPr bwMode="auto">
            <a:xfrm>
              <a:off x="381000" y="5753100"/>
              <a:ext cx="3810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Ploegen, grond wordt gekeerd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Opbrengsten verbeteren</a:t>
            </a:r>
          </a:p>
        </p:txBody>
      </p:sp>
      <p:sp>
        <p:nvSpPr>
          <p:cNvPr id="1229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8954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1600" b="1" smtClean="0"/>
              <a:t>Bescherming tegen ziekten en plagen</a:t>
            </a:r>
            <a:r>
              <a:rPr lang="nl-NL" sz="1600" smtClean="0"/>
              <a:t>.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Bacteriën en schimmels kunnen voedingsgewassen ziek maken.</a:t>
            </a:r>
          </a:p>
          <a:p>
            <a:pPr marL="0" indent="0" eaLnBrk="1" hangingPunct="1">
              <a:buFont typeface="Arial" charset="0"/>
              <a:buNone/>
            </a:pPr>
            <a:endParaRPr lang="nl-NL" sz="1600" smtClean="0"/>
          </a:p>
          <a:p>
            <a:pPr marL="0" indent="0" eaLnBrk="1" hangingPunct="1">
              <a:buFont typeface="Arial" charset="0"/>
              <a:buNone/>
            </a:pPr>
            <a:r>
              <a:rPr lang="nl-NL" sz="1600" b="1" smtClean="0"/>
              <a:t>Chemische bestrijdingsmiddelen, gifstoffen (biociden)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smtClean="0"/>
              <a:t>Zijn effectief maar hebben nadelen:</a:t>
            </a:r>
          </a:p>
          <a:p>
            <a:pPr marL="0" indent="0" eaLnBrk="1" hangingPunct="1">
              <a:buFont typeface="Arial" charset="0"/>
              <a:buNone/>
            </a:pPr>
            <a:endParaRPr lang="nl-NL" sz="2000" smtClean="0"/>
          </a:p>
        </p:txBody>
      </p:sp>
      <p:grpSp>
        <p:nvGrpSpPr>
          <p:cNvPr id="12292" name="Groep 3"/>
          <p:cNvGrpSpPr>
            <a:grpSpLocks/>
          </p:cNvGrpSpPr>
          <p:nvPr/>
        </p:nvGrpSpPr>
        <p:grpSpPr bwMode="auto">
          <a:xfrm>
            <a:off x="381000" y="3241675"/>
            <a:ext cx="3810000" cy="2757488"/>
            <a:chOff x="228600" y="3190875"/>
            <a:chExt cx="3810000" cy="2757388"/>
          </a:xfrm>
        </p:grpSpPr>
        <p:pic>
          <p:nvPicPr>
            <p:cNvPr id="1229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600" y="3190875"/>
              <a:ext cx="3314700" cy="255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7" name="Tekstvak 14"/>
            <p:cNvSpPr txBox="1">
              <a:spLocks noChangeArrowheads="1"/>
            </p:cNvSpPr>
            <p:nvPr/>
          </p:nvSpPr>
          <p:spPr bwMode="auto">
            <a:xfrm>
              <a:off x="228600" y="5640486"/>
              <a:ext cx="3810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b="1">
                  <a:latin typeface="Verdana" pitchFamily="34" charset="0"/>
                </a:rPr>
                <a:t>Niet selectief</a:t>
              </a:r>
              <a:r>
                <a:rPr lang="nl-NL" sz="1400">
                  <a:latin typeface="Verdana" pitchFamily="34" charset="0"/>
                </a:rPr>
                <a:t>, alle soorten gaan dood.</a:t>
              </a:r>
            </a:p>
          </p:txBody>
        </p:sp>
      </p:grpSp>
      <p:grpSp>
        <p:nvGrpSpPr>
          <p:cNvPr id="12293" name="Groep 4"/>
          <p:cNvGrpSpPr>
            <a:grpSpLocks/>
          </p:cNvGrpSpPr>
          <p:nvPr/>
        </p:nvGrpSpPr>
        <p:grpSpPr bwMode="auto">
          <a:xfrm>
            <a:off x="4343400" y="3241675"/>
            <a:ext cx="3810000" cy="2706688"/>
            <a:chOff x="4025900" y="3190875"/>
            <a:chExt cx="3810000" cy="2706588"/>
          </a:xfrm>
        </p:grpSpPr>
        <p:pic>
          <p:nvPicPr>
            <p:cNvPr id="1229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91000" y="3190875"/>
              <a:ext cx="3276600" cy="254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5" name="Tekstvak 14"/>
            <p:cNvSpPr txBox="1">
              <a:spLocks noChangeArrowheads="1"/>
            </p:cNvSpPr>
            <p:nvPr/>
          </p:nvSpPr>
          <p:spPr bwMode="auto">
            <a:xfrm>
              <a:off x="4025900" y="5589686"/>
              <a:ext cx="3810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b="1">
                  <a:latin typeface="Verdana" pitchFamily="34" charset="0"/>
                </a:rPr>
                <a:t>Selectie</a:t>
              </a:r>
              <a:r>
                <a:rPr lang="nl-NL" sz="1400">
                  <a:latin typeface="Verdana" pitchFamily="34" charset="0"/>
                </a:rPr>
                <a:t>, één soort gaat dood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-381000" y="317679"/>
            <a:ext cx="45720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Opbrengsten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verbeteren</a:t>
            </a:r>
            <a:endParaRPr lang="nl-NL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2485"/>
            <a:ext cx="40100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4573"/>
            <a:ext cx="60198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28600" y="1698132"/>
            <a:ext cx="2971800" cy="4702668"/>
          </a:xfrm>
        </p:spPr>
        <p:txBody>
          <a:bodyPr/>
          <a:lstStyle/>
          <a:p>
            <a:pPr marL="0" indent="0">
              <a:buNone/>
            </a:pPr>
            <a:r>
              <a:rPr lang="nl-NL" sz="1800" b="1" dirty="0" smtClean="0"/>
              <a:t>Gewas bescherming:</a:t>
            </a:r>
          </a:p>
          <a:p>
            <a:pPr marL="0" indent="0">
              <a:buNone/>
            </a:pPr>
            <a:r>
              <a:rPr lang="nl-NL" sz="1800" dirty="0" smtClean="0"/>
              <a:t>Soorten </a:t>
            </a:r>
            <a:r>
              <a:rPr lang="nl-NL" sz="1800" dirty="0"/>
              <a:t>kunnen </a:t>
            </a:r>
            <a:r>
              <a:rPr lang="nl-NL" sz="1800" b="1" dirty="0"/>
              <a:t>resistent</a:t>
            </a:r>
            <a:r>
              <a:rPr lang="nl-NL" sz="1800" dirty="0"/>
              <a:t> </a:t>
            </a:r>
            <a:r>
              <a:rPr lang="nl-NL" sz="1800" dirty="0" smtClean="0"/>
              <a:t>worden. </a:t>
            </a:r>
          </a:p>
          <a:p>
            <a:pPr marL="0" indent="0">
              <a:buNone/>
            </a:pPr>
            <a:endParaRPr lang="nl-NL" sz="1800" dirty="0" smtClean="0"/>
          </a:p>
          <a:p>
            <a:pPr marL="0" indent="0">
              <a:buNone/>
            </a:pPr>
            <a:r>
              <a:rPr lang="nl-NL" sz="1800" dirty="0" smtClean="0"/>
              <a:t>Dit betekend dat niet alle dieren dood gaan aan het bestrijdingsmiddel en er ongevoelig voor kunnen worden.</a:t>
            </a: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dirty="0" smtClean="0"/>
              <a:t>Deze dieren kunnen zich weer voortplanten en zo komt er een hele populatie die tegen het gif kan.</a:t>
            </a:r>
            <a:endParaRPr lang="nl-NL" sz="1800" dirty="0"/>
          </a:p>
          <a:p>
            <a:endParaRPr lang="nl-NL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Biologische bestrijdingsmiddelen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073198"/>
            <a:ext cx="6934200" cy="541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371600"/>
            <a:ext cx="2971800" cy="3733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1600" b="1" dirty="0" smtClean="0"/>
              <a:t>- Natuurlijke vijanden</a:t>
            </a:r>
            <a:r>
              <a:rPr lang="nl-NL" sz="1600" dirty="0" smtClean="0"/>
              <a:t>, 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dirty="0" smtClean="0"/>
              <a:t>bv. insecten, 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dirty="0" smtClean="0"/>
              <a:t>Virussen</a:t>
            </a:r>
          </a:p>
          <a:p>
            <a:pPr marL="0" indent="0" eaLnBrk="1" hangingPunct="1">
              <a:buFont typeface="Arial" charset="0"/>
              <a:buNone/>
            </a:pPr>
            <a:r>
              <a:rPr lang="nl-NL" sz="1600" dirty="0" smtClean="0"/>
              <a:t>Schimmels </a:t>
            </a:r>
            <a:br>
              <a:rPr lang="nl-NL" sz="1600" dirty="0" smtClean="0"/>
            </a:br>
            <a:endParaRPr lang="nl-NL" sz="1600" dirty="0" smtClean="0"/>
          </a:p>
          <a:p>
            <a:pPr marL="0" indent="0" eaLnBrk="1" hangingPunct="1">
              <a:buNone/>
            </a:pPr>
            <a:endParaRPr lang="nl-NL" sz="1600" dirty="0" smtClean="0"/>
          </a:p>
          <a:p>
            <a:pPr marL="0" indent="0" eaLnBrk="1" hangingPunct="1">
              <a:buNone/>
            </a:pPr>
            <a:endParaRPr lang="nl-NL" sz="1600" dirty="0"/>
          </a:p>
          <a:p>
            <a:pPr marL="0" indent="0" eaLnBrk="1" hangingPunct="1">
              <a:buNone/>
            </a:pPr>
            <a:endParaRPr lang="nl-NL" sz="1600" dirty="0" smtClean="0"/>
          </a:p>
          <a:p>
            <a:pPr marL="0" indent="0" eaLnBrk="1" hangingPunct="1">
              <a:buNone/>
            </a:pPr>
            <a:endParaRPr lang="nl-NL" sz="1600" dirty="0"/>
          </a:p>
          <a:p>
            <a:pPr marL="0" indent="0" eaLnBrk="1" hangingPunct="1">
              <a:buNone/>
            </a:pPr>
            <a:endParaRPr lang="nl-NL" sz="1600" dirty="0" smtClean="0"/>
          </a:p>
          <a:p>
            <a:pPr marL="0" indent="0" eaLnBrk="1" hangingPunct="1">
              <a:buFont typeface="Arial" charset="0"/>
              <a:buNone/>
            </a:pPr>
            <a:r>
              <a:rPr lang="nl-NL" sz="1600" b="1" dirty="0" smtClean="0"/>
              <a:t>- Lokstoffen of geluiden</a:t>
            </a:r>
            <a:br>
              <a:rPr lang="nl-NL" sz="1600" b="1" dirty="0" smtClean="0"/>
            </a:br>
            <a:r>
              <a:rPr lang="nl-NL" sz="1600" dirty="0" smtClean="0"/>
              <a:t>De Gelokte dieren worden </a:t>
            </a:r>
            <a:br>
              <a:rPr lang="nl-NL" sz="1600" dirty="0" smtClean="0"/>
            </a:br>
            <a:r>
              <a:rPr lang="nl-NL" sz="1600" dirty="0" smtClean="0"/>
              <a:t>afgemaakt</a:t>
            </a:r>
            <a:endParaRPr lang="nl-NL" sz="1600" b="1" dirty="0" smtClean="0"/>
          </a:p>
          <a:p>
            <a:pPr marL="0" indent="0" eaLnBrk="1" hangingPunct="1">
              <a:buFont typeface="Arial" charset="0"/>
              <a:buNone/>
            </a:pPr>
            <a:endParaRPr lang="nl-NL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147"/>
            <a:ext cx="4381500" cy="312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44" y="152400"/>
            <a:ext cx="4953000" cy="1143000"/>
          </a:xfrm>
        </p:spPr>
        <p:txBody>
          <a:bodyPr/>
          <a:lstStyle/>
          <a:p>
            <a:r>
              <a:rPr lang="nl-NL" dirty="0" smtClean="0"/>
              <a:t>Veredeling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377910"/>
            <a:ext cx="7239001" cy="348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600201"/>
            <a:ext cx="4343400" cy="2133599"/>
          </a:xfrm>
        </p:spPr>
        <p:txBody>
          <a:bodyPr/>
          <a:lstStyle/>
          <a:p>
            <a:pPr>
              <a:buFontTx/>
              <a:buChar char="-"/>
            </a:pPr>
            <a:r>
              <a:rPr lang="nl-NL" sz="1800" dirty="0" smtClean="0"/>
              <a:t>Met </a:t>
            </a:r>
            <a:r>
              <a:rPr lang="nl-NL" sz="1800" u="sng" dirty="0" smtClean="0"/>
              <a:t>kruist </a:t>
            </a:r>
            <a:r>
              <a:rPr lang="nl-NL" sz="1800" dirty="0" smtClean="0"/>
              <a:t>de organismen met de beste eigenschappen</a:t>
            </a:r>
          </a:p>
          <a:p>
            <a:pPr>
              <a:buFontTx/>
              <a:buChar char="-"/>
            </a:pPr>
            <a:r>
              <a:rPr lang="nl-NL" sz="1800" dirty="0" smtClean="0"/>
              <a:t>Uit de nakomelingen </a:t>
            </a:r>
            <a:r>
              <a:rPr lang="nl-NL" sz="1800" u="sng" dirty="0" smtClean="0"/>
              <a:t>selecteert</a:t>
            </a:r>
            <a:r>
              <a:rPr lang="nl-NL" sz="1800" dirty="0" smtClean="0"/>
              <a:t> men de organisme met de gunstigste eigenschappen</a:t>
            </a:r>
          </a:p>
          <a:p>
            <a:pPr>
              <a:buFontTx/>
              <a:buChar char="-"/>
            </a:pPr>
            <a:r>
              <a:rPr lang="nl-NL" sz="1800" dirty="0" smtClean="0"/>
              <a:t>Door </a:t>
            </a:r>
            <a:r>
              <a:rPr lang="nl-NL" sz="1800" u="sng" dirty="0" smtClean="0"/>
              <a:t>veredeling</a:t>
            </a:r>
            <a:r>
              <a:rPr lang="nl-NL" sz="1800" dirty="0" smtClean="0"/>
              <a:t> wordt de voedselproductie verhoogt.</a:t>
            </a:r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404033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sz="4000" dirty="0" smtClean="0">
                <a:latin typeface="+mn-lt"/>
              </a:rPr>
              <a:t>Landbouwhuisdieren</a:t>
            </a:r>
            <a:endParaRPr lang="nl-NL" sz="4000" dirty="0" smtClean="0">
              <a:latin typeface="+mn-lt"/>
            </a:endParaRPr>
          </a:p>
        </p:txBody>
      </p:sp>
      <p:sp>
        <p:nvSpPr>
          <p:cNvPr id="1741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05000"/>
            <a:ext cx="4495800" cy="1828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Landbouwhuisdieren krijge</a:t>
            </a:r>
            <a:r>
              <a:rPr lang="nl-NL" sz="1800" dirty="0" smtClean="0"/>
              <a:t>n </a:t>
            </a:r>
            <a:r>
              <a:rPr lang="nl-NL" sz="1800" u="sng" dirty="0" smtClean="0"/>
              <a:t>krachtvoer</a:t>
            </a:r>
            <a:r>
              <a:rPr lang="nl-NL" sz="1800" dirty="0" smtClean="0"/>
              <a:t>, dit bevat energierijke stoffen en mineralen en zorgt voor een hogere voedselproductie.</a:t>
            </a:r>
          </a:p>
          <a:p>
            <a:pPr eaLnBrk="1" hangingPunct="1">
              <a:buFont typeface="Arial" charset="0"/>
              <a:buNone/>
            </a:pPr>
            <a:endParaRPr lang="nl-NL" sz="1800" dirty="0"/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</p:txBody>
      </p:sp>
      <p:pic>
        <p:nvPicPr>
          <p:cNvPr id="3074" name="Picture 2" descr="http://www.veeteelt.nl/sites/default/files/imagecache/gallery_fullsize/nieuws/krachtvoer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196245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Kunstmatige inseminatie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800" dirty="0" smtClean="0"/>
              <a:t>Bij koeien  (en andere landbouwhuisdieren) wordt kunstmatige inseminatie (KI) toegepast. </a:t>
            </a:r>
          </a:p>
          <a:p>
            <a:pPr marL="0" indent="0">
              <a:buNone/>
            </a:pPr>
            <a:endParaRPr lang="nl-NL" sz="1800" dirty="0"/>
          </a:p>
          <a:p>
            <a:pPr>
              <a:buFontTx/>
              <a:buChar char="-"/>
            </a:pPr>
            <a:r>
              <a:rPr lang="nl-NL" sz="1800" dirty="0" smtClean="0"/>
              <a:t>Het sperma van een stier met gunstige eigenschappen wordt opgevangen</a:t>
            </a:r>
          </a:p>
          <a:p>
            <a:pPr>
              <a:buFontTx/>
              <a:buChar char="-"/>
            </a:pPr>
            <a:r>
              <a:rPr lang="nl-NL" sz="1800" dirty="0" smtClean="0"/>
              <a:t>Dit sperma wordt ingebracht in de baarmoeders van verschillende koeien.</a:t>
            </a:r>
          </a:p>
          <a:p>
            <a:pPr>
              <a:buFontTx/>
              <a:buChar char="-"/>
            </a:pPr>
            <a:r>
              <a:rPr lang="nl-NL" sz="1800" dirty="0" smtClean="0"/>
              <a:t>Hierdoor kun je veredeling bereiken.</a:t>
            </a:r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83126"/>
            <a:ext cx="5486400" cy="219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278402"/>
            <a:ext cx="318135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297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z="3600" dirty="0" smtClean="0">
                <a:latin typeface="Verdana" pitchFamily="34" charset="0"/>
              </a:rPr>
              <a:t>Landbouw in Nederland</a:t>
            </a:r>
          </a:p>
        </p:txBody>
      </p:sp>
      <p:sp>
        <p:nvSpPr>
          <p:cNvPr id="16387" name="Tijdelijke aanduiding voor inhoud 2"/>
          <p:cNvSpPr>
            <a:spLocks noGrp="1"/>
          </p:cNvSpPr>
          <p:nvPr>
            <p:ph idx="1"/>
          </p:nvPr>
        </p:nvSpPr>
        <p:spPr>
          <a:xfrm>
            <a:off x="158855" y="1347787"/>
            <a:ext cx="5105400" cy="2971799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Vroegen  - veel </a:t>
            </a:r>
            <a:r>
              <a:rPr lang="nl-NL" sz="1800" u="sng" dirty="0" smtClean="0"/>
              <a:t>gemengde </a:t>
            </a:r>
            <a:r>
              <a:rPr lang="nl-NL" sz="1800" dirty="0" smtClean="0"/>
              <a:t>bedrijven.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Nu </a:t>
            </a:r>
            <a:r>
              <a:rPr lang="nl-NL" sz="1800" dirty="0" smtClean="0">
                <a:sym typeface="Wingdings" pitchFamily="2" charset="2"/>
              </a:rPr>
              <a:t>-</a:t>
            </a:r>
            <a:r>
              <a:rPr lang="nl-NL" sz="1800" dirty="0" smtClean="0"/>
              <a:t> meer </a:t>
            </a:r>
            <a:r>
              <a:rPr lang="nl-NL" sz="1800" u="sng" dirty="0" smtClean="0"/>
              <a:t>gespecialiseerde</a:t>
            </a:r>
            <a:r>
              <a:rPr lang="nl-NL" sz="1800" dirty="0" smtClean="0"/>
              <a:t> bedrijven.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Vaak een soort gewas op een stuk grond </a:t>
            </a:r>
            <a:r>
              <a:rPr lang="nl-NL" sz="1800" dirty="0" smtClean="0">
                <a:sym typeface="Wingdings" pitchFamily="2" charset="2"/>
              </a:rPr>
              <a:t> </a:t>
            </a:r>
            <a:r>
              <a:rPr lang="nl-NL" sz="1800" u="sng" dirty="0" smtClean="0">
                <a:sym typeface="Wingdings" pitchFamily="2" charset="2"/>
              </a:rPr>
              <a:t>Monocultuur</a:t>
            </a:r>
            <a:br>
              <a:rPr lang="nl-NL" sz="1800" u="sng" dirty="0" smtClean="0">
                <a:sym typeface="Wingdings" pitchFamily="2" charset="2"/>
              </a:rPr>
            </a:br>
            <a:r>
              <a:rPr lang="nl-NL" sz="1800" dirty="0" smtClean="0">
                <a:sym typeface="Wingdings" pitchFamily="2" charset="2"/>
              </a:rPr>
              <a:t>- Makkelijker te bewerken, grote machines</a:t>
            </a:r>
            <a:endParaRPr lang="nl-NL" sz="1800" u="sng" dirty="0" smtClean="0">
              <a:sym typeface="Wingdings" pitchFamily="2" charset="2"/>
            </a:endParaRPr>
          </a:p>
          <a:p>
            <a:pPr eaLnBrk="1" hangingPunct="1">
              <a:buFont typeface="Arial" charset="0"/>
              <a:buNone/>
            </a:pPr>
            <a:r>
              <a:rPr lang="nl-NL" sz="1800" dirty="0" smtClean="0">
                <a:sym typeface="Wingdings" pitchFamily="2" charset="2"/>
              </a:rPr>
              <a:t>	- Kans op </a:t>
            </a:r>
            <a:r>
              <a:rPr lang="nl-NL" sz="1800" u="sng" dirty="0" smtClean="0">
                <a:sym typeface="Wingdings" pitchFamily="2" charset="2"/>
              </a:rPr>
              <a:t>plantenziekte</a:t>
            </a:r>
            <a:r>
              <a:rPr lang="nl-NL" sz="1800" dirty="0" smtClean="0">
                <a:sym typeface="Wingdings" pitchFamily="2" charset="2"/>
              </a:rPr>
              <a:t> </a:t>
            </a:r>
            <a:r>
              <a:rPr lang="nl-NL" sz="1800" dirty="0" smtClean="0">
                <a:sym typeface="Wingdings" pitchFamily="2" charset="2"/>
              </a:rPr>
              <a:t>groter</a:t>
            </a:r>
            <a:br>
              <a:rPr lang="nl-NL" sz="1800" dirty="0" smtClean="0">
                <a:sym typeface="Wingdings" pitchFamily="2" charset="2"/>
              </a:rPr>
            </a:br>
            <a:r>
              <a:rPr lang="nl-NL" sz="1800" dirty="0" smtClean="0">
                <a:sym typeface="Wingdings" pitchFamily="2" charset="2"/>
              </a:rPr>
              <a:t>- Grotere kans op </a:t>
            </a:r>
            <a:r>
              <a:rPr lang="nl-NL" sz="1800" u="sng" dirty="0" smtClean="0">
                <a:sym typeface="Wingdings" pitchFamily="2" charset="2"/>
              </a:rPr>
              <a:t>insectenplagen</a:t>
            </a:r>
            <a:r>
              <a:rPr lang="nl-NL" sz="1800" dirty="0" smtClean="0">
                <a:sym typeface="Wingdings" pitchFamily="2" charset="2"/>
              </a:rPr>
              <a:t/>
            </a:r>
            <a:br>
              <a:rPr lang="nl-NL" sz="1800" dirty="0" smtClean="0">
                <a:sym typeface="Wingdings" pitchFamily="2" charset="2"/>
              </a:rPr>
            </a:br>
            <a:r>
              <a:rPr lang="nl-NL" sz="1800" dirty="0" smtClean="0">
                <a:sym typeface="Wingdings" pitchFamily="2" charset="2"/>
              </a:rPr>
              <a:t>- uitputting </a:t>
            </a:r>
            <a:r>
              <a:rPr lang="nl-NL" sz="1200" dirty="0" smtClean="0">
                <a:sym typeface="Wingdings" pitchFamily="2" charset="2"/>
              </a:rPr>
              <a:t>(voedingsstoffen raken op, bijmesten met kunstmest)</a:t>
            </a:r>
            <a:endParaRPr lang="nl-NL" sz="1200" dirty="0" smtClean="0"/>
          </a:p>
        </p:txBody>
      </p:sp>
      <p:grpSp>
        <p:nvGrpSpPr>
          <p:cNvPr id="16388" name="Groep 8"/>
          <p:cNvGrpSpPr>
            <a:grpSpLocks/>
          </p:cNvGrpSpPr>
          <p:nvPr/>
        </p:nvGrpSpPr>
        <p:grpSpPr bwMode="auto">
          <a:xfrm>
            <a:off x="5459258" y="3886200"/>
            <a:ext cx="2971800" cy="1908175"/>
            <a:chOff x="914400" y="4038600"/>
            <a:chExt cx="3276600" cy="2441377"/>
          </a:xfrm>
        </p:grpSpPr>
        <p:pic>
          <p:nvPicPr>
            <p:cNvPr id="16392" name="Picture 2" descr="http://www.columbusmagazine.nl/images/user_images7/dd1e6/dd1e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400" y="4038600"/>
              <a:ext cx="3276600" cy="2179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Tekstvak 5"/>
            <p:cNvSpPr txBox="1">
              <a:spLocks noChangeArrowheads="1"/>
            </p:cNvSpPr>
            <p:nvPr/>
          </p:nvSpPr>
          <p:spPr bwMode="auto">
            <a:xfrm>
              <a:off x="914400" y="6172200"/>
              <a:ext cx="27867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dirty="0">
                  <a:latin typeface="Calibri" pitchFamily="34" charset="0"/>
                </a:rPr>
                <a:t>Graanvelden</a:t>
              </a:r>
            </a:p>
          </p:txBody>
        </p:sp>
      </p:grpSp>
      <p:grpSp>
        <p:nvGrpSpPr>
          <p:cNvPr id="16389" name="Groep 7"/>
          <p:cNvGrpSpPr>
            <a:grpSpLocks/>
          </p:cNvGrpSpPr>
          <p:nvPr/>
        </p:nvGrpSpPr>
        <p:grpSpPr bwMode="auto">
          <a:xfrm>
            <a:off x="5303765" y="1600200"/>
            <a:ext cx="2971800" cy="1908175"/>
            <a:chOff x="4800600" y="4038600"/>
            <a:chExt cx="3048000" cy="2517577"/>
          </a:xfrm>
        </p:grpSpPr>
        <p:pic>
          <p:nvPicPr>
            <p:cNvPr id="16390" name="Picture 4" descr="http://wandelweblogtiny.web-log.nl/photos/uncategorized/2008/07/03/afbeelding_034rechtgezet_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76800" y="4038600"/>
              <a:ext cx="2971800" cy="222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1" name="Tekstvak 6"/>
            <p:cNvSpPr txBox="1">
              <a:spLocks noChangeArrowheads="1"/>
            </p:cNvSpPr>
            <p:nvPr/>
          </p:nvSpPr>
          <p:spPr bwMode="auto">
            <a:xfrm>
              <a:off x="4800600" y="6248400"/>
              <a:ext cx="27867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Aardappelvelden</a:t>
              </a: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4119"/>
            <a:ext cx="3962400" cy="208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3400" y="6432759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Gemengd bedrijf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sz="4000" dirty="0" smtClean="0">
                <a:latin typeface="+mn-lt"/>
              </a:rPr>
              <a:t>Intensieve veehouderij – Bio-industrie</a:t>
            </a:r>
          </a:p>
        </p:txBody>
      </p:sp>
      <p:sp>
        <p:nvSpPr>
          <p:cNvPr id="1741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smtClean="0"/>
              <a:t>Intensieve veehouderij oftewel bio-industrie</a:t>
            </a:r>
          </a:p>
          <a:p>
            <a:pPr eaLnBrk="1" hangingPunct="1">
              <a:buFontTx/>
              <a:buChar char="-"/>
            </a:pPr>
            <a:r>
              <a:rPr lang="nl-NL" sz="1800" smtClean="0"/>
              <a:t>Heel veel dieren in een bedrijf.</a:t>
            </a:r>
          </a:p>
          <a:p>
            <a:pPr eaLnBrk="1" hangingPunct="1">
              <a:buFontTx/>
              <a:buChar char="-"/>
            </a:pPr>
            <a:r>
              <a:rPr lang="nl-NL" sz="1800" smtClean="0"/>
              <a:t>Voedsel word ingekocht, bedrijf heeft vaak weinig grond.</a:t>
            </a:r>
          </a:p>
          <a:p>
            <a:pPr eaLnBrk="1" hangingPunct="1">
              <a:buFontTx/>
              <a:buChar char="-"/>
            </a:pPr>
            <a:r>
              <a:rPr lang="nl-NL" sz="1800" smtClean="0"/>
              <a:t>Slechte leefomstandigheden dieren</a:t>
            </a:r>
          </a:p>
          <a:p>
            <a:pPr eaLnBrk="1" hangingPunct="1">
              <a:buFontTx/>
              <a:buChar char="-"/>
            </a:pPr>
            <a:r>
              <a:rPr lang="nl-NL" sz="1800" smtClean="0"/>
              <a:t>Meer kans op ziekte en plagen</a:t>
            </a:r>
          </a:p>
          <a:p>
            <a:pPr eaLnBrk="1" hangingPunct="1">
              <a:buFontTx/>
              <a:buChar char="-"/>
            </a:pPr>
            <a:r>
              <a:rPr lang="nl-NL" sz="1800" smtClean="0"/>
              <a:t>Mestoverschot</a:t>
            </a:r>
          </a:p>
        </p:txBody>
      </p:sp>
      <p:grpSp>
        <p:nvGrpSpPr>
          <p:cNvPr id="17412" name="Groep 7"/>
          <p:cNvGrpSpPr>
            <a:grpSpLocks/>
          </p:cNvGrpSpPr>
          <p:nvPr/>
        </p:nvGrpSpPr>
        <p:grpSpPr bwMode="auto">
          <a:xfrm>
            <a:off x="152400" y="3962400"/>
            <a:ext cx="2667000" cy="2428875"/>
            <a:chOff x="685800" y="3124200"/>
            <a:chExt cx="2667000" cy="2428220"/>
          </a:xfrm>
        </p:grpSpPr>
        <p:pic>
          <p:nvPicPr>
            <p:cNvPr id="17419" name="Picture 2" descr="http://www.ciwf.nl/images/verrijktekooi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5800" y="3124200"/>
              <a:ext cx="25908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0" name="Tekstvak 4"/>
            <p:cNvSpPr txBox="1">
              <a:spLocks noChangeArrowheads="1"/>
            </p:cNvSpPr>
            <p:nvPr/>
          </p:nvSpPr>
          <p:spPr bwMode="auto">
            <a:xfrm>
              <a:off x="685800" y="5029200"/>
              <a:ext cx="2667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Legbatterij (verboden medio volgend jaar)</a:t>
              </a:r>
            </a:p>
          </p:txBody>
        </p:sp>
      </p:grpSp>
      <p:grpSp>
        <p:nvGrpSpPr>
          <p:cNvPr id="17413" name="Groep 11"/>
          <p:cNvGrpSpPr>
            <a:grpSpLocks/>
          </p:cNvGrpSpPr>
          <p:nvPr/>
        </p:nvGrpSpPr>
        <p:grpSpPr bwMode="auto">
          <a:xfrm>
            <a:off x="2819400" y="3886200"/>
            <a:ext cx="2971800" cy="2365375"/>
            <a:chOff x="2895600" y="3200400"/>
            <a:chExt cx="2819400" cy="2212777"/>
          </a:xfrm>
        </p:grpSpPr>
        <p:sp>
          <p:nvSpPr>
            <p:cNvPr id="17417" name="Tekstvak 6"/>
            <p:cNvSpPr txBox="1">
              <a:spLocks noChangeArrowheads="1"/>
            </p:cNvSpPr>
            <p:nvPr/>
          </p:nvSpPr>
          <p:spPr bwMode="auto">
            <a:xfrm>
              <a:off x="2895600" y="5105400"/>
              <a:ext cx="23687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Varkensmesterij</a:t>
              </a:r>
            </a:p>
          </p:txBody>
        </p:sp>
        <p:pic>
          <p:nvPicPr>
            <p:cNvPr id="17418" name="Picture 4" descr="http://www.groenergras.com/vegablog/wordpress/wp-content/uploads/2009/12/dierenleed_bioindustrie_varkens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95600" y="3200400"/>
              <a:ext cx="2819400" cy="1888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414" name="Groep 13"/>
          <p:cNvGrpSpPr>
            <a:grpSpLocks/>
          </p:cNvGrpSpPr>
          <p:nvPr/>
        </p:nvGrpSpPr>
        <p:grpSpPr bwMode="auto">
          <a:xfrm>
            <a:off x="5867400" y="3962400"/>
            <a:ext cx="3048000" cy="2289175"/>
            <a:chOff x="5867400" y="3124200"/>
            <a:chExt cx="3048000" cy="2288977"/>
          </a:xfrm>
        </p:grpSpPr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67400" y="3124200"/>
              <a:ext cx="3048000" cy="1993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Tekstvak 12"/>
            <p:cNvSpPr txBox="1">
              <a:spLocks noChangeArrowheads="1"/>
            </p:cNvSpPr>
            <p:nvPr/>
          </p:nvSpPr>
          <p:spPr bwMode="auto">
            <a:xfrm>
              <a:off x="5867400" y="5105400"/>
              <a:ext cx="23687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Vleeskippen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494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3600" dirty="0" smtClean="0">
                <a:latin typeface="+mn-lt"/>
              </a:rPr>
              <a:t>Tuinbouw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514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smtClean="0">
                <a:latin typeface="Verdana" pitchFamily="34" charset="0"/>
              </a:rPr>
              <a:t>Vroeger </a:t>
            </a:r>
            <a:r>
              <a:rPr lang="nl-NL" sz="1800" smtClean="0">
                <a:latin typeface="Verdana" pitchFamily="34" charset="0"/>
                <a:sym typeface="Wingdings" pitchFamily="2" charset="2"/>
              </a:rPr>
              <a:t>-  gewassen in de open lucht.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>
                <a:latin typeface="Verdana" pitchFamily="34" charset="0"/>
                <a:sym typeface="Wingdings" pitchFamily="2" charset="2"/>
              </a:rPr>
              <a:t>Nu  - gewassen in kassen – </a:t>
            </a:r>
            <a:r>
              <a:rPr lang="nl-NL" sz="1800" u="sng" smtClean="0">
                <a:latin typeface="Verdana" pitchFamily="34" charset="0"/>
                <a:sym typeface="Wingdings" pitchFamily="2" charset="2"/>
              </a:rPr>
              <a:t>Glastuinbouw.</a:t>
            </a:r>
          </a:p>
          <a:p>
            <a:pPr eaLnBrk="1" hangingPunct="1">
              <a:buFont typeface="Arial" charset="0"/>
              <a:buNone/>
            </a:pPr>
            <a:endParaRPr lang="nl-NL" sz="1800" smtClean="0">
              <a:latin typeface="Verdana" pitchFamily="34" charset="0"/>
              <a:sym typeface="Wingdings" pitchFamily="2" charset="2"/>
            </a:endParaRPr>
          </a:p>
          <a:p>
            <a:pPr eaLnBrk="1" hangingPunct="1">
              <a:buFontTx/>
              <a:buChar char="-"/>
            </a:pPr>
            <a:r>
              <a:rPr lang="nl-NL" sz="1800" smtClean="0">
                <a:latin typeface="Verdana" pitchFamily="34" charset="0"/>
                <a:sym typeface="Wingdings" pitchFamily="2" charset="2"/>
              </a:rPr>
              <a:t>Optimale omstandigheden </a:t>
            </a:r>
            <a:r>
              <a:rPr lang="nl-NL" sz="1400" smtClean="0">
                <a:latin typeface="Verdana" pitchFamily="34" charset="0"/>
                <a:sym typeface="Wingdings" pitchFamily="2" charset="2"/>
              </a:rPr>
              <a:t>(temp, licht, water, etc.).</a:t>
            </a:r>
          </a:p>
          <a:p>
            <a:pPr eaLnBrk="1" hangingPunct="1">
              <a:buFontTx/>
              <a:buChar char="-"/>
            </a:pPr>
            <a:r>
              <a:rPr lang="nl-NL" sz="1800" smtClean="0">
                <a:latin typeface="Verdana" pitchFamily="34" charset="0"/>
              </a:rPr>
              <a:t>In alle seizoen</a:t>
            </a:r>
          </a:p>
          <a:p>
            <a:pPr eaLnBrk="1" hangingPunct="1">
              <a:buFontTx/>
              <a:buChar char="-"/>
            </a:pPr>
            <a:r>
              <a:rPr lang="nl-NL" sz="1800" smtClean="0">
                <a:latin typeface="Verdana" pitchFamily="34" charset="0"/>
              </a:rPr>
              <a:t>Kost veel elektriciteit</a:t>
            </a:r>
          </a:p>
          <a:p>
            <a:pPr eaLnBrk="1" hangingPunct="1">
              <a:buFontTx/>
              <a:buChar char="-"/>
            </a:pPr>
            <a:r>
              <a:rPr lang="nl-NL" sz="1800" smtClean="0">
                <a:latin typeface="Verdana" pitchFamily="34" charset="0"/>
              </a:rPr>
              <a:t>Veel chemische bestrijdingsmiddelen nodig</a:t>
            </a:r>
          </a:p>
        </p:txBody>
      </p:sp>
      <p:pic>
        <p:nvPicPr>
          <p:cNvPr id="18436" name="Picture 2" descr="http://upload.wikimedia.org/wikipedia/commons/2/21/Westland_kass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267200"/>
            <a:ext cx="64293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7938" y="12700"/>
            <a:ext cx="9144000" cy="1143000"/>
          </a:xfrm>
        </p:spPr>
        <p:txBody>
          <a:bodyPr/>
          <a:lstStyle/>
          <a:p>
            <a:pPr eaLnBrk="1" hangingPunct="1"/>
            <a:r>
              <a:rPr lang="nl-NL" sz="4000" dirty="0" smtClean="0">
                <a:latin typeface="Verdana" pitchFamily="34" charset="0"/>
              </a:rPr>
              <a:t>Mens is afhankelijk van het milieu</a:t>
            </a:r>
          </a:p>
        </p:txBody>
      </p:sp>
      <p:grpSp>
        <p:nvGrpSpPr>
          <p:cNvPr id="3075" name="Groep 2"/>
          <p:cNvGrpSpPr>
            <a:grpSpLocks/>
          </p:cNvGrpSpPr>
          <p:nvPr/>
        </p:nvGrpSpPr>
        <p:grpSpPr bwMode="auto">
          <a:xfrm>
            <a:off x="2773363" y="1295400"/>
            <a:ext cx="3095625" cy="1684338"/>
            <a:chOff x="2492375" y="1295400"/>
            <a:chExt cx="3095625" cy="1684338"/>
          </a:xfrm>
        </p:grpSpPr>
        <p:pic>
          <p:nvPicPr>
            <p:cNvPr id="30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92375" y="1295400"/>
              <a:ext cx="3095625" cy="168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5" name="Tekstvak 11"/>
            <p:cNvSpPr txBox="1">
              <a:spLocks noChangeArrowheads="1"/>
            </p:cNvSpPr>
            <p:nvPr/>
          </p:nvSpPr>
          <p:spPr bwMode="auto">
            <a:xfrm>
              <a:off x="2590800" y="1371600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Zuurstof</a:t>
              </a:r>
            </a:p>
          </p:txBody>
        </p:sp>
      </p:grpSp>
      <p:grpSp>
        <p:nvGrpSpPr>
          <p:cNvPr id="3076" name="Groep 3"/>
          <p:cNvGrpSpPr>
            <a:grpSpLocks/>
          </p:cNvGrpSpPr>
          <p:nvPr/>
        </p:nvGrpSpPr>
        <p:grpSpPr bwMode="auto">
          <a:xfrm>
            <a:off x="5881688" y="1616075"/>
            <a:ext cx="2522537" cy="2424113"/>
            <a:chOff x="6019800" y="2209800"/>
            <a:chExt cx="2522538" cy="2424113"/>
          </a:xfrm>
        </p:grpSpPr>
        <p:pic>
          <p:nvPicPr>
            <p:cNvPr id="3092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19800" y="2209800"/>
              <a:ext cx="2522538" cy="242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3" name="Tekstvak 12"/>
            <p:cNvSpPr txBox="1">
              <a:spLocks noChangeArrowheads="1"/>
            </p:cNvSpPr>
            <p:nvPr/>
          </p:nvSpPr>
          <p:spPr bwMode="auto">
            <a:xfrm>
              <a:off x="6172200" y="3886199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Water</a:t>
              </a:r>
            </a:p>
          </p:txBody>
        </p:sp>
      </p:grpSp>
      <p:grpSp>
        <p:nvGrpSpPr>
          <p:cNvPr id="3077" name="Groep 6"/>
          <p:cNvGrpSpPr>
            <a:grpSpLocks/>
          </p:cNvGrpSpPr>
          <p:nvPr/>
        </p:nvGrpSpPr>
        <p:grpSpPr bwMode="auto">
          <a:xfrm>
            <a:off x="304800" y="4305300"/>
            <a:ext cx="4438650" cy="2486025"/>
            <a:chOff x="304800" y="4305299"/>
            <a:chExt cx="4437857" cy="2486025"/>
          </a:xfrm>
        </p:grpSpPr>
        <p:pic>
          <p:nvPicPr>
            <p:cNvPr id="308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8950" y="4305299"/>
              <a:ext cx="3119438" cy="248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0" name="Tekstvak 15"/>
            <p:cNvSpPr txBox="1">
              <a:spLocks noChangeArrowheads="1"/>
            </p:cNvSpPr>
            <p:nvPr/>
          </p:nvSpPr>
          <p:spPr bwMode="auto">
            <a:xfrm>
              <a:off x="304800" y="6388099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Aardolie</a:t>
              </a:r>
            </a:p>
          </p:txBody>
        </p:sp>
        <p:sp>
          <p:nvSpPr>
            <p:cNvPr id="3091" name="Tekstvak 16"/>
            <p:cNvSpPr txBox="1">
              <a:spLocks noChangeArrowheads="1"/>
            </p:cNvSpPr>
            <p:nvPr/>
          </p:nvSpPr>
          <p:spPr bwMode="auto">
            <a:xfrm>
              <a:off x="3218657" y="6232523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Steenkool</a:t>
              </a:r>
            </a:p>
          </p:txBody>
        </p:sp>
      </p:grpSp>
      <p:grpSp>
        <p:nvGrpSpPr>
          <p:cNvPr id="3078" name="Groep 7"/>
          <p:cNvGrpSpPr>
            <a:grpSpLocks/>
          </p:cNvGrpSpPr>
          <p:nvPr/>
        </p:nvGrpSpPr>
        <p:grpSpPr bwMode="auto">
          <a:xfrm>
            <a:off x="-38100" y="1265238"/>
            <a:ext cx="2760663" cy="3124200"/>
            <a:chOff x="0" y="1524000"/>
            <a:chExt cx="2760663" cy="3124200"/>
          </a:xfrm>
        </p:grpSpPr>
        <p:pic>
          <p:nvPicPr>
            <p:cNvPr id="308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524000"/>
              <a:ext cx="2760663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8" name="Tekstvak 17"/>
            <p:cNvSpPr txBox="1">
              <a:spLocks noChangeArrowheads="1"/>
            </p:cNvSpPr>
            <p:nvPr/>
          </p:nvSpPr>
          <p:spPr bwMode="auto">
            <a:xfrm>
              <a:off x="914400" y="3200400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Voedsel</a:t>
              </a:r>
            </a:p>
          </p:txBody>
        </p:sp>
      </p:grpSp>
      <p:grpSp>
        <p:nvGrpSpPr>
          <p:cNvPr id="3079" name="Groep 5"/>
          <p:cNvGrpSpPr>
            <a:grpSpLocks/>
          </p:cNvGrpSpPr>
          <p:nvPr/>
        </p:nvGrpSpPr>
        <p:grpSpPr bwMode="auto">
          <a:xfrm>
            <a:off x="4743450" y="4587875"/>
            <a:ext cx="4800600" cy="2052638"/>
            <a:chOff x="4742657" y="4588668"/>
            <a:chExt cx="4800600" cy="2052637"/>
          </a:xfrm>
        </p:grpSpPr>
        <p:grpSp>
          <p:nvGrpSpPr>
            <p:cNvPr id="3081" name="Groep 4"/>
            <p:cNvGrpSpPr>
              <a:grpSpLocks/>
            </p:cNvGrpSpPr>
            <p:nvPr/>
          </p:nvGrpSpPr>
          <p:grpSpPr bwMode="auto">
            <a:xfrm>
              <a:off x="4742657" y="4588668"/>
              <a:ext cx="4800600" cy="2052637"/>
              <a:chOff x="4648200" y="4752181"/>
              <a:chExt cx="4800600" cy="2052637"/>
            </a:xfrm>
          </p:grpSpPr>
          <p:pic>
            <p:nvPicPr>
              <p:cNvPr id="3083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648200" y="4752181"/>
                <a:ext cx="4572000" cy="2052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84" name="Tekstvak 13"/>
              <p:cNvSpPr txBox="1">
                <a:spLocks noChangeArrowheads="1"/>
              </p:cNvSpPr>
              <p:nvPr/>
            </p:nvSpPr>
            <p:spPr bwMode="auto">
              <a:xfrm>
                <a:off x="7696200" y="5711825"/>
                <a:ext cx="1524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400" u="sng">
                    <a:latin typeface="Verdana" pitchFamily="34" charset="0"/>
                  </a:rPr>
                  <a:t>Wol</a:t>
                </a:r>
              </a:p>
            </p:txBody>
          </p:sp>
          <p:sp>
            <p:nvSpPr>
              <p:cNvPr id="3085" name="Tekstvak 14"/>
              <p:cNvSpPr txBox="1">
                <a:spLocks noChangeArrowheads="1"/>
              </p:cNvSpPr>
              <p:nvPr/>
            </p:nvSpPr>
            <p:spPr bwMode="auto">
              <a:xfrm>
                <a:off x="7924800" y="4797422"/>
                <a:ext cx="1524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400" u="sng">
                    <a:latin typeface="Verdana" pitchFamily="34" charset="0"/>
                  </a:rPr>
                  <a:t>Katoen</a:t>
                </a:r>
              </a:p>
            </p:txBody>
          </p:sp>
          <p:sp>
            <p:nvSpPr>
              <p:cNvPr id="3086" name="Tekstvak 18"/>
              <p:cNvSpPr txBox="1">
                <a:spLocks noChangeArrowheads="1"/>
              </p:cNvSpPr>
              <p:nvPr/>
            </p:nvSpPr>
            <p:spPr bwMode="auto">
              <a:xfrm>
                <a:off x="6629400" y="4799011"/>
                <a:ext cx="15240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nl-NL" sz="1400" u="sng">
                    <a:latin typeface="Verdana" pitchFamily="34" charset="0"/>
                  </a:rPr>
                  <a:t>Hout</a:t>
                </a:r>
              </a:p>
            </p:txBody>
          </p:sp>
        </p:grpSp>
        <p:sp>
          <p:nvSpPr>
            <p:cNvPr id="3082" name="Tekstvak 19"/>
            <p:cNvSpPr txBox="1">
              <a:spLocks noChangeArrowheads="1"/>
            </p:cNvSpPr>
            <p:nvPr/>
          </p:nvSpPr>
          <p:spPr bwMode="auto">
            <a:xfrm>
              <a:off x="4876800" y="6234112"/>
              <a:ext cx="1524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Verdana" pitchFamily="34" charset="0"/>
                </a:rPr>
                <a:t>Recreatie</a:t>
              </a:r>
            </a:p>
          </p:txBody>
        </p:sp>
      </p:grpSp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24250" y="2941638"/>
            <a:ext cx="17430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nl-NL" sz="3600" dirty="0" smtClean="0">
                <a:latin typeface="+mn-lt"/>
              </a:rPr>
              <a:t>Biologische landbouw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smtClean="0"/>
              <a:t>- Milieu wordt ontzien, er wordt rekening houden met de dieren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/>
              <a:t>- Geen monoculturen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/>
              <a:t>- Geen kunstmest, alleen stalmest van biologische landbouw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/>
              <a:t>- Geen chemische bestrijdingsmiddelen, alleen natuurlijke</a:t>
            </a:r>
          </a:p>
          <a:p>
            <a:pPr eaLnBrk="1" hangingPunct="1">
              <a:buFont typeface="Arial" charset="0"/>
              <a:buNone/>
            </a:pPr>
            <a:r>
              <a:rPr lang="nl-NL" sz="1800" smtClean="0"/>
              <a:t>- Geen intensieve veeteelt</a:t>
            </a:r>
          </a:p>
        </p:txBody>
      </p:sp>
      <p:pic>
        <p:nvPicPr>
          <p:cNvPr id="19460" name="Picture 2" descr="http://www.gelderlander.nl/multimedia/archive/00418/varkens_418399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063875"/>
            <a:ext cx="4114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http://t1.gstatic.com/images?q=tbn:NIxd2QRGG2t3eM:http://ger.nl/files/2009/10/Biologisch-Kippen-BW141.jpg&amp;t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276600"/>
            <a:ext cx="34591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381000" y="0"/>
            <a:ext cx="5486400" cy="1143000"/>
          </a:xfrm>
        </p:spPr>
        <p:txBody>
          <a:bodyPr/>
          <a:lstStyle/>
          <a:p>
            <a:r>
              <a:rPr lang="nl-NL" smtClean="0"/>
              <a:t>Energie</a:t>
            </a:r>
            <a:endParaRPr lang="en-US" smtClean="0"/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nl-NL" sz="1600" dirty="0" smtClean="0"/>
              <a:t>Belangrijkste  (fossiele) energiebronnen voor de mens:</a:t>
            </a:r>
            <a:endParaRPr lang="en-US" sz="1600" dirty="0" smtClean="0"/>
          </a:p>
          <a:p>
            <a:pPr>
              <a:buFontTx/>
              <a:buChar char="-"/>
            </a:pPr>
            <a:r>
              <a:rPr lang="nl-NL" sz="1600" dirty="0" smtClean="0"/>
              <a:t>Aardolie </a:t>
            </a:r>
          </a:p>
          <a:p>
            <a:pPr>
              <a:buFontTx/>
              <a:buChar char="-"/>
            </a:pPr>
            <a:r>
              <a:rPr lang="nl-NL" sz="1600" dirty="0" smtClean="0"/>
              <a:t>Steenkool</a:t>
            </a:r>
          </a:p>
          <a:p>
            <a:pPr>
              <a:buFontTx/>
              <a:buChar char="-"/>
            </a:pPr>
            <a:r>
              <a:rPr lang="nl-NL" sz="1600" dirty="0" smtClean="0"/>
              <a:t>Aardgas</a:t>
            </a:r>
          </a:p>
          <a:p>
            <a:pPr>
              <a:buFont typeface="Arial" charset="0"/>
              <a:buNone/>
            </a:pPr>
            <a:endParaRPr lang="nl-NL" sz="1600" dirty="0" smtClean="0"/>
          </a:p>
          <a:p>
            <a:pPr>
              <a:buFont typeface="Arial" charset="0"/>
              <a:buNone/>
            </a:pPr>
            <a:r>
              <a:rPr lang="nl-NL" sz="1600" dirty="0" smtClean="0"/>
              <a:t>De energie van </a:t>
            </a:r>
            <a:r>
              <a:rPr lang="nl-NL" sz="1600" u="sng" dirty="0" smtClean="0"/>
              <a:t>fossiele brandstoffen </a:t>
            </a:r>
            <a:r>
              <a:rPr lang="nl-NL" sz="1600" dirty="0" smtClean="0"/>
              <a:t>komt van de zon, bij verbranding komt energie vrij. Fossiele brandstoffen zijn miljoenen jaren geleden ontstaan uit resten van dode planten en dieren.</a:t>
            </a:r>
            <a:br>
              <a:rPr lang="nl-NL" sz="1600" dirty="0" smtClean="0"/>
            </a:br>
            <a:r>
              <a:rPr lang="nl-NL" sz="1600" dirty="0" smtClean="0"/>
              <a:t>Andere energiebronnen zijn: wind, zonlicht, biomassa en waterkracht</a:t>
            </a:r>
          </a:p>
          <a:p>
            <a:pPr>
              <a:buFont typeface="Arial" charset="0"/>
              <a:buNone/>
            </a:pPr>
            <a:endParaRPr lang="nl-NL" sz="1600" dirty="0" smtClean="0"/>
          </a:p>
          <a:p>
            <a:pPr>
              <a:buFont typeface="Arial" charset="0"/>
              <a:buNone/>
            </a:pPr>
            <a:r>
              <a:rPr lang="nl-NL" sz="1600" dirty="0" smtClean="0"/>
              <a:t>Voordeel:</a:t>
            </a:r>
          </a:p>
          <a:p>
            <a:pPr>
              <a:buFontTx/>
              <a:buChar char="-"/>
            </a:pPr>
            <a:r>
              <a:rPr lang="nl-NL" sz="1600" dirty="0" smtClean="0"/>
              <a:t>Is goedkoop</a:t>
            </a:r>
          </a:p>
          <a:p>
            <a:pPr>
              <a:buFontTx/>
              <a:buChar char="-"/>
            </a:pPr>
            <a:r>
              <a:rPr lang="nl-NL" sz="1600" dirty="0" smtClean="0"/>
              <a:t>Gemakkelijk in gebruik en vervoer</a:t>
            </a:r>
          </a:p>
          <a:p>
            <a:pPr>
              <a:buFontTx/>
              <a:buChar char="-"/>
            </a:pPr>
            <a:endParaRPr lang="nl-NL" sz="1600" dirty="0" smtClean="0"/>
          </a:p>
          <a:p>
            <a:pPr>
              <a:buFont typeface="Arial" charset="0"/>
              <a:buNone/>
            </a:pPr>
            <a:r>
              <a:rPr lang="nl-NL" sz="1600" dirty="0" smtClean="0"/>
              <a:t>Nadeel:</a:t>
            </a:r>
          </a:p>
          <a:p>
            <a:pPr>
              <a:buFontTx/>
              <a:buChar char="-"/>
            </a:pPr>
            <a:r>
              <a:rPr lang="nl-NL" sz="1600" dirty="0" smtClean="0"/>
              <a:t>Bij verbranding ontstaat CO</a:t>
            </a:r>
            <a:r>
              <a:rPr lang="nl-NL" sz="1600" baseline="-25000" dirty="0" smtClean="0"/>
              <a:t>2</a:t>
            </a:r>
            <a:r>
              <a:rPr lang="nl-NL" sz="1600" dirty="0" smtClean="0"/>
              <a:t> en andere afvalstoffen</a:t>
            </a:r>
          </a:p>
          <a:p>
            <a:pPr>
              <a:buFontTx/>
              <a:buChar char="-"/>
            </a:pPr>
            <a:r>
              <a:rPr lang="nl-NL" sz="1600" dirty="0" smtClean="0"/>
              <a:t>CO</a:t>
            </a:r>
            <a:r>
              <a:rPr lang="nl-NL" sz="1600" baseline="-25000" dirty="0" smtClean="0"/>
              <a:t>2</a:t>
            </a:r>
            <a:r>
              <a:rPr lang="nl-NL" sz="1600" dirty="0" smtClean="0"/>
              <a:t> zorgt o.a. voor de opwarming van de aarde</a:t>
            </a:r>
          </a:p>
          <a:p>
            <a:pPr>
              <a:buFontTx/>
              <a:buChar char="-"/>
            </a:pPr>
            <a:r>
              <a:rPr lang="nl-NL" sz="1600" dirty="0" smtClean="0"/>
              <a:t>Afvalstoffen kunnen smog en verzuring veroorzaken</a:t>
            </a:r>
          </a:p>
          <a:p>
            <a:pPr>
              <a:buFontTx/>
              <a:buChar char="-"/>
            </a:pPr>
            <a:r>
              <a:rPr lang="nl-NL" sz="1600" dirty="0" smtClean="0"/>
              <a:t>Fossiele brandstoffen raken een keer op, </a:t>
            </a:r>
            <a:r>
              <a:rPr lang="nl-NL" sz="1600" u="sng" dirty="0" smtClean="0"/>
              <a:t>uitputting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3733800"/>
            <a:ext cx="1936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28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1524000"/>
            <a:ext cx="9020175" cy="382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z="4000" dirty="0" smtClean="0"/>
              <a:t>Luchtverontreiniging - Zure regen</a:t>
            </a:r>
          </a:p>
        </p:txBody>
      </p:sp>
      <p:sp>
        <p:nvSpPr>
          <p:cNvPr id="21507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Bij verbanding komen zwaveloxide en stikstofoxiden vrij. Dit reageert met zuurstof.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Zwaveloxide + waterdamp + zuurstof = Zwavelzuur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Stikstofoxiden + waterdamp + zuurstof = Salpeterzuur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Bij regen komen die zure stoffen naar beneden als zure regen.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Waar de zure regen valt wordt de bodem zuurder. Dit is </a:t>
            </a:r>
            <a:r>
              <a:rPr lang="nl-NL" sz="1800" u="sng" dirty="0" smtClean="0">
                <a:sym typeface="Wingdings" pitchFamily="2" charset="2"/>
              </a:rPr>
              <a:t>verzuring</a:t>
            </a:r>
            <a:endParaRPr lang="nl-NL" sz="1800" u="sng" dirty="0" smtClean="0"/>
          </a:p>
        </p:txBody>
      </p:sp>
      <p:pic>
        <p:nvPicPr>
          <p:cNvPr id="21508" name="Picture 2" descr="http://kinderenwebhotel.be.previewmysite.com/WO_ruimte/images/zure_reg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038600"/>
            <a:ext cx="53340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http://skrivadur.files.wordpress.com/2009/10/stop-zure-reg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810000"/>
            <a:ext cx="26670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Luchtverontreiniging - Smog</a:t>
            </a:r>
            <a:endParaRPr lang="en-US" dirty="0" smtClean="0"/>
          </a:p>
        </p:txBody>
      </p:sp>
      <p:sp>
        <p:nvSpPr>
          <p:cNvPr id="2253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19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nl-NL" sz="1800" smtClean="0"/>
              <a:t>Smog is een samenvoeging van Fog </a:t>
            </a:r>
            <a:r>
              <a:rPr lang="nl-NL" sz="1200" smtClean="0"/>
              <a:t>(mist) </a:t>
            </a:r>
            <a:r>
              <a:rPr lang="nl-NL" sz="1800" smtClean="0"/>
              <a:t>en Smoke </a:t>
            </a:r>
            <a:r>
              <a:rPr lang="nl-NL" sz="1200" smtClean="0"/>
              <a:t>(rook)</a:t>
            </a:r>
          </a:p>
          <a:p>
            <a:pPr>
              <a:buFont typeface="Arial" charset="0"/>
              <a:buNone/>
            </a:pPr>
            <a:r>
              <a:rPr lang="en-US" sz="1800" smtClean="0"/>
              <a:t>Smog is een soort mist die door </a:t>
            </a:r>
            <a:r>
              <a:rPr lang="nl-NL" sz="1800" smtClean="0"/>
              <a:t>uitlaatgassen</a:t>
            </a:r>
            <a:r>
              <a:rPr lang="en-US" sz="1800" smtClean="0"/>
              <a:t> sterk vervuild is.</a:t>
            </a:r>
            <a:endParaRPr lang="nl-NL" sz="1200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657600"/>
            <a:ext cx="40386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657600"/>
            <a:ext cx="3621088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nl-NL" dirty="0" smtClean="0"/>
              <a:t>Kernenergie</a:t>
            </a:r>
            <a:endParaRPr lang="en-US" dirty="0" smtClean="0"/>
          </a:p>
        </p:txBody>
      </p:sp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1371600"/>
            <a:ext cx="4343400" cy="5257800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Door het splitsen van atomen komt energie vrij, kernenergie</a:t>
            </a:r>
          </a:p>
          <a:p>
            <a:pPr>
              <a:buNone/>
            </a:pPr>
            <a:endParaRPr lang="nl-NL" sz="1800" dirty="0" smtClean="0"/>
          </a:p>
          <a:p>
            <a:pPr>
              <a:buNone/>
            </a:pPr>
            <a:r>
              <a:rPr lang="nl-NL" sz="1800" dirty="0" smtClean="0"/>
              <a:t>Voordeel:</a:t>
            </a:r>
          </a:p>
          <a:p>
            <a:pPr>
              <a:buFontTx/>
              <a:buChar char="-"/>
            </a:pPr>
            <a:r>
              <a:rPr lang="nl-NL" sz="1800" dirty="0" smtClean="0"/>
              <a:t>Er kan veel elektriciteit worden opgewekt</a:t>
            </a:r>
          </a:p>
          <a:p>
            <a:pPr>
              <a:buFontTx/>
              <a:buChar char="-"/>
            </a:pPr>
            <a:r>
              <a:rPr lang="nl-NL" sz="1800" dirty="0" smtClean="0"/>
              <a:t>Geen luchtverontreiniging</a:t>
            </a:r>
          </a:p>
          <a:p>
            <a:pPr>
              <a:buFontTx/>
              <a:buChar char="-"/>
            </a:pPr>
            <a:r>
              <a:rPr lang="nl-NL" sz="1800" dirty="0" smtClean="0"/>
              <a:t>Geen koolstofdioxide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None/>
            </a:pPr>
            <a:r>
              <a:rPr lang="nl-NL" sz="1800" dirty="0" smtClean="0"/>
              <a:t>Nadeel:</a:t>
            </a:r>
          </a:p>
          <a:p>
            <a:pPr>
              <a:buFontTx/>
              <a:buChar char="-"/>
            </a:pPr>
            <a:r>
              <a:rPr lang="nl-NL" sz="1800" dirty="0" smtClean="0"/>
              <a:t>Radioactief afval</a:t>
            </a:r>
          </a:p>
          <a:p>
            <a:pPr>
              <a:buFontTx/>
              <a:buChar char="-"/>
            </a:pPr>
            <a:r>
              <a:rPr lang="nl-NL" sz="1800" dirty="0" smtClean="0"/>
              <a:t>Bij ongelukken kan er veel radioactieve straling vrijkomen</a:t>
            </a:r>
          </a:p>
          <a:p>
            <a:pPr>
              <a:buFontTx/>
              <a:buChar char="-"/>
            </a:pPr>
            <a:r>
              <a:rPr lang="nl-NL" sz="1800" dirty="0" smtClean="0"/>
              <a:t>Er is uranium voor nodig, dit raakt eens op.</a:t>
            </a:r>
          </a:p>
          <a:p>
            <a:pPr>
              <a:buFontTx/>
              <a:buChar char="-"/>
            </a:pPr>
            <a:r>
              <a:rPr lang="nl-NL" sz="1800" dirty="0" smtClean="0"/>
              <a:t>Machines produceren wel CO</a:t>
            </a:r>
            <a:r>
              <a:rPr lang="nl-NL" sz="1800" baseline="-25000" dirty="0" smtClean="0"/>
              <a:t>2</a:t>
            </a:r>
            <a:r>
              <a:rPr lang="nl-NL" sz="1800" dirty="0" smtClean="0"/>
              <a:t> </a:t>
            </a:r>
            <a:endParaRPr lang="en-US" sz="1800" dirty="0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124200"/>
            <a:ext cx="3581400" cy="31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vak 4"/>
          <p:cNvSpPr txBox="1"/>
          <p:nvPr/>
        </p:nvSpPr>
        <p:spPr>
          <a:xfrm>
            <a:off x="5105400" y="62484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Uraniummijn</a:t>
            </a:r>
            <a:endParaRPr lang="en-US" sz="1200" dirty="0"/>
          </a:p>
        </p:txBody>
      </p:sp>
      <p:sp>
        <p:nvSpPr>
          <p:cNvPr id="7" name="Tekstvak 6"/>
          <p:cNvSpPr txBox="1"/>
          <p:nvPr/>
        </p:nvSpPr>
        <p:spPr>
          <a:xfrm>
            <a:off x="4876800" y="25908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Kernsplitsing</a:t>
            </a:r>
            <a:endParaRPr lang="en-US" sz="1200" dirty="0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914400"/>
            <a:ext cx="403822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nl-NL" dirty="0" smtClean="0"/>
              <a:t>Duurzame Energie</a:t>
            </a:r>
            <a:endParaRPr lang="en-US" dirty="0" smtClean="0"/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Energie uit energiebronnen die </a:t>
            </a:r>
            <a:r>
              <a:rPr lang="nl-NL" sz="1800" u="sng" dirty="0" smtClean="0"/>
              <a:t>niet opraken </a:t>
            </a:r>
            <a:r>
              <a:rPr lang="nl-NL" sz="1800" dirty="0" smtClean="0"/>
              <a:t>en </a:t>
            </a:r>
            <a:r>
              <a:rPr lang="nl-NL" sz="1800" u="sng" dirty="0" smtClean="0"/>
              <a:t>niet vervuilen</a:t>
            </a:r>
            <a:r>
              <a:rPr lang="nl-NL" sz="1800" dirty="0" smtClean="0"/>
              <a:t>: Duurzame energie</a:t>
            </a:r>
          </a:p>
          <a:p>
            <a:pPr>
              <a:buNone/>
            </a:pPr>
            <a:endParaRPr lang="nl-NL" sz="1800" dirty="0" smtClean="0"/>
          </a:p>
          <a:p>
            <a:pPr>
              <a:buNone/>
            </a:pPr>
            <a:endParaRPr lang="nl-NL" sz="1800" dirty="0" smtClean="0"/>
          </a:p>
          <a:p>
            <a:pPr>
              <a:buNone/>
            </a:pPr>
            <a:endParaRPr lang="nl-NL" sz="1800" dirty="0" smtClean="0"/>
          </a:p>
          <a:p>
            <a:pPr>
              <a:buNone/>
            </a:pPr>
            <a:endParaRPr lang="en-US" sz="1800" dirty="0" smtClean="0"/>
          </a:p>
        </p:txBody>
      </p:sp>
      <p:grpSp>
        <p:nvGrpSpPr>
          <p:cNvPr id="7" name="Groep 6"/>
          <p:cNvGrpSpPr/>
          <p:nvPr/>
        </p:nvGrpSpPr>
        <p:grpSpPr>
          <a:xfrm>
            <a:off x="3276600" y="1676400"/>
            <a:ext cx="3295650" cy="2867799"/>
            <a:chOff x="5105400" y="2209800"/>
            <a:chExt cx="3295650" cy="2867799"/>
          </a:xfrm>
        </p:grpSpPr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05400" y="2209800"/>
              <a:ext cx="3295650" cy="2616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kstvak 5"/>
            <p:cNvSpPr txBox="1"/>
            <p:nvPr/>
          </p:nvSpPr>
          <p:spPr>
            <a:xfrm>
              <a:off x="5105400" y="4800600"/>
              <a:ext cx="2057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u="sng" dirty="0" smtClean="0"/>
                <a:t>Zonne-energie</a:t>
              </a:r>
            </a:p>
          </p:txBody>
        </p:sp>
      </p:grpSp>
      <p:grpSp>
        <p:nvGrpSpPr>
          <p:cNvPr id="9" name="Groep 8"/>
          <p:cNvGrpSpPr/>
          <p:nvPr/>
        </p:nvGrpSpPr>
        <p:grpSpPr>
          <a:xfrm>
            <a:off x="4267200" y="4447401"/>
            <a:ext cx="2891367" cy="2410599"/>
            <a:chOff x="685800" y="3200400"/>
            <a:chExt cx="2891367" cy="2410599"/>
          </a:xfrm>
        </p:grpSpPr>
        <p:sp>
          <p:nvSpPr>
            <p:cNvPr id="5" name="Tekstvak 4"/>
            <p:cNvSpPr txBox="1"/>
            <p:nvPr/>
          </p:nvSpPr>
          <p:spPr>
            <a:xfrm>
              <a:off x="685800" y="5334000"/>
              <a:ext cx="2057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u="sng" dirty="0" smtClean="0"/>
                <a:t>Windenergie</a:t>
              </a:r>
            </a:p>
          </p:txBody>
        </p:sp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3200400"/>
              <a:ext cx="2891367" cy="216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3" name="Groep 12"/>
          <p:cNvGrpSpPr/>
          <p:nvPr/>
        </p:nvGrpSpPr>
        <p:grpSpPr>
          <a:xfrm>
            <a:off x="6546022" y="2286000"/>
            <a:ext cx="2597978" cy="3248799"/>
            <a:chOff x="2571750" y="2743200"/>
            <a:chExt cx="2597978" cy="3248799"/>
          </a:xfrm>
        </p:grpSpPr>
        <p:pic>
          <p:nvPicPr>
            <p:cNvPr id="24582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71750" y="2743200"/>
              <a:ext cx="2597978" cy="298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kstvak 11"/>
            <p:cNvSpPr txBox="1"/>
            <p:nvPr/>
          </p:nvSpPr>
          <p:spPr>
            <a:xfrm>
              <a:off x="3340928" y="5715000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u="sng" dirty="0" smtClean="0"/>
                <a:t>Waterkracht</a:t>
              </a:r>
            </a:p>
          </p:txBody>
        </p:sp>
      </p:grpSp>
      <p:grpSp>
        <p:nvGrpSpPr>
          <p:cNvPr id="16" name="Groep 15"/>
          <p:cNvGrpSpPr/>
          <p:nvPr/>
        </p:nvGrpSpPr>
        <p:grpSpPr>
          <a:xfrm>
            <a:off x="0" y="1828800"/>
            <a:ext cx="3048000" cy="4358892"/>
            <a:chOff x="2362200" y="496888"/>
            <a:chExt cx="4352925" cy="6223183"/>
          </a:xfrm>
        </p:grpSpPr>
        <p:sp>
          <p:nvSpPr>
            <p:cNvPr id="11" name="Tekstvak 10"/>
            <p:cNvSpPr txBox="1"/>
            <p:nvPr/>
          </p:nvSpPr>
          <p:spPr>
            <a:xfrm>
              <a:off x="2362200" y="6324600"/>
              <a:ext cx="2057400" cy="39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u="sng" dirty="0" smtClean="0"/>
                <a:t>Biomassa</a:t>
              </a:r>
            </a:p>
          </p:txBody>
        </p:sp>
        <p:pic>
          <p:nvPicPr>
            <p:cNvPr id="24584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28875" y="496888"/>
              <a:ext cx="4286250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Duurzame Energie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sz="1800" dirty="0" smtClean="0"/>
              <a:t>Voordelen:</a:t>
            </a:r>
          </a:p>
          <a:p>
            <a:pPr>
              <a:buFontTx/>
              <a:buChar char="-"/>
            </a:pPr>
            <a:r>
              <a:rPr lang="nl-NL" sz="1800" dirty="0" smtClean="0"/>
              <a:t>Energie bronnen raken niet op</a:t>
            </a:r>
          </a:p>
          <a:p>
            <a:pPr>
              <a:buFontTx/>
              <a:buChar char="-"/>
            </a:pPr>
            <a:r>
              <a:rPr lang="nl-NL" sz="1800" dirty="0" smtClean="0"/>
              <a:t>Vervuild niet</a:t>
            </a:r>
          </a:p>
          <a:p>
            <a:pPr>
              <a:buFontTx/>
              <a:buChar char="-"/>
            </a:pPr>
            <a:r>
              <a:rPr lang="nl-NL" sz="1800" dirty="0" smtClean="0"/>
              <a:t>Geen extra CO</a:t>
            </a:r>
            <a:r>
              <a:rPr lang="nl-NL" sz="1800" baseline="-25000" dirty="0" smtClean="0"/>
              <a:t>2</a:t>
            </a:r>
            <a:r>
              <a:rPr lang="nl-NL" sz="1800" dirty="0" smtClean="0"/>
              <a:t> 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None/>
            </a:pPr>
            <a:r>
              <a:rPr lang="nl-NL" sz="1800" dirty="0" smtClean="0"/>
              <a:t>Nadelen:</a:t>
            </a:r>
          </a:p>
          <a:p>
            <a:pPr>
              <a:buFontTx/>
              <a:buChar char="-"/>
            </a:pPr>
            <a:r>
              <a:rPr lang="nl-NL" sz="1800" dirty="0" smtClean="0"/>
              <a:t>De energie bronnen zijn niet altijd voorradig</a:t>
            </a:r>
          </a:p>
          <a:p>
            <a:pPr>
              <a:buFontTx/>
              <a:buChar char="-"/>
            </a:pPr>
            <a:r>
              <a:rPr lang="nl-NL" sz="1800" dirty="0" smtClean="0"/>
              <a:t>Een stuwmeer veranderd de natuur</a:t>
            </a:r>
          </a:p>
          <a:p>
            <a:pPr>
              <a:buFontTx/>
              <a:buChar char="-"/>
            </a:pPr>
            <a:r>
              <a:rPr lang="nl-NL" sz="1800" dirty="0" smtClean="0"/>
              <a:t>Horizonvervuiling</a:t>
            </a:r>
          </a:p>
          <a:p>
            <a:pPr>
              <a:buFontTx/>
              <a:buChar char="-"/>
            </a:pPr>
            <a:r>
              <a:rPr lang="nl-NL" sz="1800" dirty="0" smtClean="0"/>
              <a:t>Nederland is vlak, weinig ruimte voor een stuwmeer</a:t>
            </a:r>
          </a:p>
          <a:p>
            <a:pPr>
              <a:buFontTx/>
              <a:buChar char="-"/>
            </a:pPr>
            <a:r>
              <a:rPr lang="nl-NL" sz="1800" dirty="0" smtClean="0"/>
              <a:t>Er is veel landbouwgrond nodig voor biobrandstoffen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None/>
            </a:pPr>
            <a:endParaRPr lang="en-US" sz="1800" dirty="0"/>
          </a:p>
        </p:txBody>
      </p:sp>
      <p:grpSp>
        <p:nvGrpSpPr>
          <p:cNvPr id="5" name="Groep 15"/>
          <p:cNvGrpSpPr>
            <a:grpSpLocks/>
          </p:cNvGrpSpPr>
          <p:nvPr/>
        </p:nvGrpSpPr>
        <p:grpSpPr bwMode="auto">
          <a:xfrm>
            <a:off x="5715000" y="1447800"/>
            <a:ext cx="3124200" cy="2214563"/>
            <a:chOff x="0" y="3124200"/>
            <a:chExt cx="2590800" cy="2137926"/>
          </a:xfrm>
        </p:grpSpPr>
        <p:sp>
          <p:nvSpPr>
            <p:cNvPr id="6" name="Tekstvak 5"/>
            <p:cNvSpPr txBox="1">
              <a:spLocks noChangeArrowheads="1"/>
            </p:cNvSpPr>
            <p:nvPr/>
          </p:nvSpPr>
          <p:spPr bwMode="auto">
            <a:xfrm>
              <a:off x="0" y="4800257"/>
              <a:ext cx="2362200" cy="46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Booreiland – </a:t>
              </a:r>
              <a:br>
                <a:rPr lang="nl-NL" sz="1200" dirty="0">
                  <a:latin typeface="+mn-lt"/>
                </a:rPr>
              </a:br>
              <a:r>
                <a:rPr lang="nl-NL" sz="1200" dirty="0">
                  <a:latin typeface="+mn-lt"/>
                </a:rPr>
                <a:t>horizonvervuiling</a:t>
              </a:r>
            </a:p>
          </p:txBody>
        </p:sp>
        <p:pic>
          <p:nvPicPr>
            <p:cNvPr id="7" name="Picture 8" descr="http://www.fryslansite.com/d-base/foto/Booreiland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124200"/>
              <a:ext cx="2590800" cy="172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ep 17"/>
          <p:cNvGrpSpPr>
            <a:grpSpLocks/>
          </p:cNvGrpSpPr>
          <p:nvPr/>
        </p:nvGrpSpPr>
        <p:grpSpPr bwMode="auto">
          <a:xfrm>
            <a:off x="5943600" y="3886200"/>
            <a:ext cx="2819400" cy="2366963"/>
            <a:chOff x="2057400" y="4648200"/>
            <a:chExt cx="2514600" cy="2137928"/>
          </a:xfrm>
        </p:grpSpPr>
        <p:sp>
          <p:nvSpPr>
            <p:cNvPr id="9" name="Tekstvak 6"/>
            <p:cNvSpPr txBox="1">
              <a:spLocks noChangeArrowheads="1"/>
            </p:cNvSpPr>
            <p:nvPr/>
          </p:nvSpPr>
          <p:spPr bwMode="auto">
            <a:xfrm>
              <a:off x="2057400" y="6324259"/>
              <a:ext cx="1779588" cy="46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Windmolens -horizonvervuiling</a:t>
              </a:r>
            </a:p>
          </p:txBody>
        </p:sp>
        <p:pic>
          <p:nvPicPr>
            <p:cNvPr id="10" name="Picture 10" descr="http://www.breda-en-alles-daaromheen.nl/windturbines_bestanden/image00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57400" y="4648200"/>
              <a:ext cx="2514600" cy="167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nl-NL" dirty="0" smtClean="0"/>
              <a:t>Broeikaseffect</a:t>
            </a:r>
            <a:endParaRPr lang="en-US" dirty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76217"/>
            <a:ext cx="6934200" cy="458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066801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Een deel van de warmte die de aarde uitstraalt wordt tegengehouden door gassen in de dampkring.</a:t>
            </a:r>
          </a:p>
          <a:p>
            <a:pPr>
              <a:buNone/>
            </a:pPr>
            <a:r>
              <a:rPr lang="nl-NL" sz="1800" dirty="0" smtClean="0"/>
              <a:t>Koolstofdioxide, methaan en waterdamp zijn broeikasgassen</a:t>
            </a:r>
            <a:endParaRPr lang="en-US" sz="1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nl-NL" dirty="0" smtClean="0"/>
              <a:t>Versterkt broeikaseffect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838201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Doordat er meer broeikasgassen in de atmosfeer komen wordt het broeikaseffect groter.</a:t>
            </a:r>
            <a:endParaRPr lang="en-US" sz="1800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09800"/>
            <a:ext cx="8382000" cy="436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705600" cy="1143000"/>
          </a:xfrm>
        </p:spPr>
        <p:txBody>
          <a:bodyPr/>
          <a:lstStyle/>
          <a:p>
            <a:r>
              <a:rPr lang="nl-NL" dirty="0" smtClean="0">
                <a:latin typeface="Verdana" pitchFamily="34" charset="0"/>
              </a:rPr>
              <a:t>Milieuproblemen</a:t>
            </a:r>
          </a:p>
        </p:txBody>
      </p:sp>
      <p:sp>
        <p:nvSpPr>
          <p:cNvPr id="4099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19200"/>
            <a:ext cx="6211062" cy="2971798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De mens heeft veel invloed op het milieu, hierdoor kunnen </a:t>
            </a:r>
            <a:r>
              <a:rPr lang="nl-NL" sz="1800" u="sng" dirty="0" smtClean="0"/>
              <a:t>milieuproblemen </a:t>
            </a:r>
            <a:r>
              <a:rPr lang="nl-NL" sz="1800" dirty="0" smtClean="0"/>
              <a:t>ontstaan.</a:t>
            </a:r>
            <a:endParaRPr lang="nl-NL" sz="1800" dirty="0" smtClean="0"/>
          </a:p>
          <a:p>
            <a:pPr>
              <a:buFont typeface="Arial" charset="0"/>
              <a:buNone/>
            </a:pPr>
            <a:endParaRPr lang="nl-NL" sz="1800" dirty="0" smtClean="0"/>
          </a:p>
          <a:p>
            <a:pPr>
              <a:buFontTx/>
              <a:buChar char="-"/>
            </a:pPr>
            <a:r>
              <a:rPr lang="nl-NL" sz="1800" dirty="0" smtClean="0"/>
              <a:t>Ze </a:t>
            </a:r>
            <a:r>
              <a:rPr lang="nl-NL" sz="1800" u="sng" dirty="0" smtClean="0"/>
              <a:t>onttrekken</a:t>
            </a:r>
            <a:r>
              <a:rPr lang="nl-NL" sz="1800" dirty="0" smtClean="0"/>
              <a:t> stoffen aan het milieu. </a:t>
            </a:r>
            <a:r>
              <a:rPr lang="nl-NL" sz="1800" u="sng" dirty="0"/>
              <a:t>U</a:t>
            </a:r>
            <a:r>
              <a:rPr lang="nl-NL" sz="1800" u="sng" dirty="0" smtClean="0"/>
              <a:t>itputting</a:t>
            </a:r>
          </a:p>
          <a:p>
            <a:pPr>
              <a:buFontTx/>
              <a:buChar char="-"/>
            </a:pPr>
            <a:r>
              <a:rPr lang="nl-NL" sz="1800" dirty="0" smtClean="0"/>
              <a:t>Ze </a:t>
            </a:r>
            <a:r>
              <a:rPr lang="nl-NL" sz="1800" u="sng" dirty="0" smtClean="0"/>
              <a:t>voe</a:t>
            </a:r>
            <a:r>
              <a:rPr lang="nl-NL" sz="1800" u="sng" dirty="0" smtClean="0"/>
              <a:t>gen</a:t>
            </a:r>
            <a:r>
              <a:rPr lang="nl-NL" sz="1800" dirty="0" smtClean="0"/>
              <a:t> stoffen </a:t>
            </a:r>
            <a:r>
              <a:rPr lang="nl-NL" sz="1800" u="sng" dirty="0" smtClean="0"/>
              <a:t>toe</a:t>
            </a:r>
            <a:r>
              <a:rPr lang="nl-NL" sz="1800" dirty="0" smtClean="0"/>
              <a:t>, </a:t>
            </a:r>
            <a:r>
              <a:rPr lang="nl-NL" sz="1800" u="sng" dirty="0" smtClean="0"/>
              <a:t>Milieuvervuiling</a:t>
            </a:r>
          </a:p>
          <a:p>
            <a:pPr>
              <a:buFontTx/>
              <a:buChar char="-"/>
            </a:pPr>
            <a:r>
              <a:rPr lang="nl-NL" sz="1800" dirty="0" smtClean="0"/>
              <a:t>Ze </a:t>
            </a:r>
            <a:r>
              <a:rPr lang="nl-NL" sz="1800" u="sng" dirty="0" smtClean="0"/>
              <a:t>veranderen</a:t>
            </a:r>
            <a:r>
              <a:rPr lang="nl-NL" sz="1800" dirty="0" smtClean="0"/>
              <a:t> het milieu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Font typeface="Arial" charset="0"/>
              <a:buNone/>
            </a:pPr>
            <a:r>
              <a:rPr lang="nl-NL" sz="1800" u="sng" dirty="0" smtClean="0"/>
              <a:t>Aantasting</a:t>
            </a:r>
            <a:r>
              <a:rPr lang="nl-NL" sz="1800" dirty="0" smtClean="0"/>
              <a:t>: afname kwaliteit natuur.</a:t>
            </a:r>
          </a:p>
        </p:txBody>
      </p:sp>
      <p:grpSp>
        <p:nvGrpSpPr>
          <p:cNvPr id="4100" name="Groep 5"/>
          <p:cNvGrpSpPr>
            <a:grpSpLocks/>
          </p:cNvGrpSpPr>
          <p:nvPr/>
        </p:nvGrpSpPr>
        <p:grpSpPr bwMode="auto">
          <a:xfrm>
            <a:off x="6553200" y="381000"/>
            <a:ext cx="1981200" cy="3248978"/>
            <a:chOff x="762000" y="2743200"/>
            <a:chExt cx="1981200" cy="3248782"/>
          </a:xfrm>
        </p:grpSpPr>
        <p:pic>
          <p:nvPicPr>
            <p:cNvPr id="4107" name="Picture 2" descr="http://www.celsias.co.nz/media/uploads/admin/effluent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2743200"/>
              <a:ext cx="1981200" cy="2991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8" name="Tekstvak 4"/>
            <p:cNvSpPr txBox="1">
              <a:spLocks noChangeArrowheads="1"/>
            </p:cNvSpPr>
            <p:nvPr/>
          </p:nvSpPr>
          <p:spPr bwMode="auto">
            <a:xfrm>
              <a:off x="762000" y="5715000"/>
              <a:ext cx="1524000" cy="27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 dirty="0" smtClean="0">
                  <a:latin typeface="+mn-lt"/>
                </a:rPr>
                <a:t>toevoegen</a:t>
              </a:r>
              <a:endParaRPr lang="nl-NL" sz="1200" dirty="0">
                <a:latin typeface="+mn-lt"/>
              </a:endParaRPr>
            </a:p>
          </p:txBody>
        </p:sp>
      </p:grpSp>
      <p:grpSp>
        <p:nvGrpSpPr>
          <p:cNvPr id="4101" name="Groep 11"/>
          <p:cNvGrpSpPr>
            <a:grpSpLocks/>
          </p:cNvGrpSpPr>
          <p:nvPr/>
        </p:nvGrpSpPr>
        <p:grpSpPr bwMode="auto">
          <a:xfrm>
            <a:off x="762000" y="4199929"/>
            <a:ext cx="3429000" cy="2294880"/>
            <a:chOff x="2971800" y="2286000"/>
            <a:chExt cx="3552825" cy="1993183"/>
          </a:xfrm>
        </p:grpSpPr>
        <p:pic>
          <p:nvPicPr>
            <p:cNvPr id="4105" name="Picture 6" descr="http://library.thinkquest.org/06aug/01346/coalmining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1800" y="2286000"/>
              <a:ext cx="3552825" cy="1771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6" name="Tekstvak 10"/>
            <p:cNvSpPr txBox="1">
              <a:spLocks noChangeArrowheads="1"/>
            </p:cNvSpPr>
            <p:nvPr/>
          </p:nvSpPr>
          <p:spPr bwMode="auto">
            <a:xfrm>
              <a:off x="2971800" y="4038600"/>
              <a:ext cx="1524000" cy="240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 dirty="0" err="1" smtClean="0">
                  <a:latin typeface="+mn-lt"/>
                </a:rPr>
                <a:t>Ontrekken</a:t>
              </a:r>
              <a:endParaRPr lang="nl-NL" sz="1200" dirty="0">
                <a:latin typeface="+mn-lt"/>
              </a:endParaRPr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4571999" y="4190998"/>
            <a:ext cx="3657601" cy="2301665"/>
            <a:chOff x="4419599" y="3904691"/>
            <a:chExt cx="3810002" cy="2534242"/>
          </a:xfrm>
        </p:grpSpPr>
        <p:sp>
          <p:nvSpPr>
            <p:cNvPr id="4104" name="Tekstvak 14"/>
            <p:cNvSpPr txBox="1">
              <a:spLocks noChangeArrowheads="1"/>
            </p:cNvSpPr>
            <p:nvPr/>
          </p:nvSpPr>
          <p:spPr bwMode="auto">
            <a:xfrm>
              <a:off x="4419599" y="6133944"/>
              <a:ext cx="1779463" cy="304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 dirty="0" smtClean="0">
                  <a:latin typeface="+mn-lt"/>
                </a:rPr>
                <a:t>Veranderen</a:t>
              </a:r>
              <a:endParaRPr lang="nl-NL" sz="1200" dirty="0">
                <a:latin typeface="+mn-lt"/>
              </a:endParaRPr>
            </a:p>
          </p:txBody>
        </p:sp>
        <p:pic>
          <p:nvPicPr>
            <p:cNvPr id="1026" name="Picture 2" descr="http://www.skypictures.nl/images/albums/lrg_120060718-009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3904691"/>
              <a:ext cx="3729038" cy="2229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0"/>
            <a:ext cx="6705600" cy="1143000"/>
          </a:xfrm>
        </p:spPr>
        <p:txBody>
          <a:bodyPr/>
          <a:lstStyle/>
          <a:p>
            <a:r>
              <a:rPr lang="nl-NL" dirty="0" smtClean="0"/>
              <a:t>Versterkt broeikaseffect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Oorzaken:</a:t>
            </a:r>
          </a:p>
          <a:p>
            <a:pPr>
              <a:buFontTx/>
              <a:buChar char="-"/>
            </a:pPr>
            <a:r>
              <a:rPr lang="nl-NL" sz="1800" dirty="0" smtClean="0"/>
              <a:t>Door toenemend energiegebruik en het verbrande van fossiele brandstoffen komt er meer koolstofdioxide in de lucht</a:t>
            </a:r>
          </a:p>
          <a:p>
            <a:pPr>
              <a:buFontTx/>
              <a:buChar char="-"/>
            </a:pPr>
            <a:r>
              <a:rPr lang="nl-NL" sz="1800" dirty="0" smtClean="0"/>
              <a:t>Door het kappen van de bossen wordt er minder koolstofdioxide opgenomen voor de fotosynthese</a:t>
            </a:r>
          </a:p>
          <a:p>
            <a:pPr>
              <a:buFontTx/>
              <a:buChar char="-"/>
            </a:pPr>
            <a:r>
              <a:rPr lang="nl-NL" sz="1800" dirty="0" smtClean="0"/>
              <a:t>Door de mest van de dieren in de </a:t>
            </a:r>
            <a:r>
              <a:rPr lang="nl-NL" sz="1800" dirty="0" err="1" smtClean="0"/>
              <a:t>bioindustrie</a:t>
            </a:r>
            <a:r>
              <a:rPr lang="nl-NL" sz="1800" dirty="0" smtClean="0"/>
              <a:t> komt er meer methaan gas vrij.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None/>
            </a:pPr>
            <a:r>
              <a:rPr lang="nl-NL" sz="1800" dirty="0" smtClean="0"/>
              <a:t>Gevolgen:</a:t>
            </a:r>
          </a:p>
          <a:p>
            <a:pPr>
              <a:buFontTx/>
              <a:buChar char="-"/>
            </a:pPr>
            <a:r>
              <a:rPr lang="nl-NL" sz="1800" dirty="0" smtClean="0"/>
              <a:t>Stijging van de temperatuur</a:t>
            </a:r>
          </a:p>
          <a:p>
            <a:pPr>
              <a:buFontTx/>
              <a:buChar char="-"/>
            </a:pPr>
            <a:r>
              <a:rPr lang="nl-NL" sz="1800" dirty="0" smtClean="0"/>
              <a:t>Stijging van de zeespiegel, smelten van gletsjers</a:t>
            </a:r>
          </a:p>
          <a:p>
            <a:pPr>
              <a:buFontTx/>
              <a:buChar char="-"/>
            </a:pPr>
            <a:r>
              <a:rPr lang="nl-NL" sz="1800" dirty="0" smtClean="0"/>
              <a:t>Klimaatverandering: Verandering in het weertype gedurende een periode van meerde jaren.</a:t>
            </a:r>
          </a:p>
          <a:p>
            <a:pPr>
              <a:buNone/>
            </a:pPr>
            <a:endParaRPr lang="en-US" sz="18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0"/>
            <a:ext cx="2118147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5089525"/>
            <a:ext cx="23622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5084763"/>
            <a:ext cx="23876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inderenwebhotel.be.previewmysite.com/WO_ruimte/images/zure_re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01" y="4340739"/>
            <a:ext cx="53340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nl-NL" dirty="0" smtClean="0"/>
              <a:t>Verzuring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" y="1066800"/>
            <a:ext cx="6235521" cy="4068786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>Oorzaken:</a:t>
            </a:r>
          </a:p>
          <a:p>
            <a:pPr>
              <a:buFontTx/>
              <a:buChar char="-"/>
            </a:pPr>
            <a:r>
              <a:rPr lang="nl-NL" sz="1800" dirty="0" smtClean="0"/>
              <a:t>Verkeer: Uitstoot van zwaveloxiden en stikstofoxiden</a:t>
            </a:r>
          </a:p>
          <a:p>
            <a:pPr>
              <a:buFontTx/>
              <a:buChar char="-"/>
            </a:pPr>
            <a:r>
              <a:rPr lang="nl-NL" sz="1800" dirty="0" smtClean="0"/>
              <a:t>Bio-industrie:  Uitstoot ammoniak, dit wordt door bacteriën</a:t>
            </a:r>
            <a:br>
              <a:rPr lang="nl-NL" sz="1800" dirty="0" smtClean="0"/>
            </a:br>
            <a:r>
              <a:rPr lang="nl-NL" sz="1800" dirty="0" smtClean="0"/>
              <a:t>omgezet in nitraat, dit maakt de bodem zuurder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None/>
            </a:pPr>
            <a:r>
              <a:rPr lang="nl-NL" sz="1800" dirty="0" smtClean="0"/>
              <a:t>Gevolgen:</a:t>
            </a:r>
          </a:p>
          <a:p>
            <a:pPr>
              <a:buFontTx/>
              <a:buChar char="-"/>
            </a:pPr>
            <a:r>
              <a:rPr lang="nl-NL" sz="1800" dirty="0" smtClean="0"/>
              <a:t>Wortelharen beschadigen</a:t>
            </a:r>
          </a:p>
          <a:p>
            <a:pPr>
              <a:buFontTx/>
              <a:buChar char="-"/>
            </a:pPr>
            <a:r>
              <a:rPr lang="nl-NL" sz="1800" dirty="0" smtClean="0"/>
              <a:t>Remming fotosynthese, minder groei planten</a:t>
            </a:r>
          </a:p>
          <a:p>
            <a:pPr>
              <a:buFontTx/>
              <a:buChar char="-"/>
            </a:pPr>
            <a:r>
              <a:rPr lang="nl-NL" sz="1800" dirty="0" smtClean="0"/>
              <a:t>Planten verzwakken, vatbaarder voor ziekteverwekkers</a:t>
            </a:r>
            <a:br>
              <a:rPr lang="nl-NL" sz="1800" dirty="0" smtClean="0"/>
            </a:br>
            <a:endParaRPr lang="nl-NL" sz="1800" dirty="0" smtClean="0"/>
          </a:p>
          <a:p>
            <a:pPr marL="0" indent="0">
              <a:buNone/>
            </a:pPr>
            <a:r>
              <a:rPr lang="nl-NL" sz="1800" dirty="0"/>
              <a:t>Zwaveloxide + waterdamp + zuurstof = Zwavelzuur</a:t>
            </a:r>
          </a:p>
          <a:p>
            <a:pPr marL="0" indent="0">
              <a:buNone/>
            </a:pPr>
            <a:r>
              <a:rPr lang="nl-NL" sz="1800" dirty="0"/>
              <a:t>Stikstofoxiden + waterdamp + zuurstof = Salpeterzuur</a:t>
            </a:r>
          </a:p>
          <a:p>
            <a:pPr>
              <a:buFontTx/>
              <a:buChar char="-"/>
            </a:pPr>
            <a:endParaRPr lang="nl-NL" sz="1800" dirty="0" smtClean="0"/>
          </a:p>
          <a:p>
            <a:pPr>
              <a:buFontTx/>
              <a:buChar char="-"/>
            </a:pP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01" y="609600"/>
            <a:ext cx="18524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Water</a:t>
            </a:r>
          </a:p>
        </p:txBody>
      </p:sp>
      <p:sp>
        <p:nvSpPr>
          <p:cNvPr id="3072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Oppervlaktewater </a:t>
            </a:r>
            <a:r>
              <a:rPr lang="nl-NL" sz="1800" dirty="0" smtClean="0">
                <a:sym typeface="Wingdings" pitchFamily="2" charset="2"/>
              </a:rPr>
              <a:t> sloten, rivieren, kanalen, zeeën, meren.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Grondwater </a:t>
            </a:r>
            <a:r>
              <a:rPr lang="nl-NL" sz="1800" dirty="0" smtClean="0">
                <a:sym typeface="Wingdings" pitchFamily="2" charset="2"/>
              </a:rPr>
              <a:t> Het water in de grond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>
                <a:sym typeface="Wingdings" pitchFamily="2" charset="2"/>
              </a:rPr>
              <a:t>Bodemvocht  De bovenste laag van de bodem</a:t>
            </a:r>
            <a:endParaRPr lang="nl-NL" sz="1800" dirty="0" smtClean="0"/>
          </a:p>
        </p:txBody>
      </p:sp>
      <p:pic>
        <p:nvPicPr>
          <p:cNvPr id="3072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90800"/>
            <a:ext cx="9144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Zelfreinigend vermogen</a:t>
            </a:r>
          </a:p>
        </p:txBody>
      </p:sp>
      <p:sp>
        <p:nvSpPr>
          <p:cNvPr id="317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Water heeft </a:t>
            </a:r>
            <a:r>
              <a:rPr lang="nl-NL" sz="1800" u="sng" dirty="0" smtClean="0"/>
              <a:t>natuurlijke verontreiniging </a:t>
            </a:r>
            <a:r>
              <a:rPr lang="nl-NL" sz="1800" dirty="0" smtClean="0">
                <a:sym typeface="Wingdings" pitchFamily="2" charset="2"/>
              </a:rPr>
              <a:t> organische stoffen</a:t>
            </a:r>
            <a:r>
              <a:rPr lang="nl-NL" sz="1400" dirty="0" smtClean="0">
                <a:sym typeface="Wingdings" pitchFamily="2" charset="2"/>
              </a:rPr>
              <a:t>(dode planten en dieren, uitwerpselen).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>
                <a:sym typeface="Wingdings" pitchFamily="2" charset="2"/>
              </a:rPr>
              <a:t>Reducenten breken deze stoffen af tot koolstofdioxide en mineralen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>
                <a:sym typeface="Wingdings" pitchFamily="2" charset="2"/>
              </a:rPr>
              <a:t>Waterplanten gebruiken deze mineralen weer.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>
              <a:latin typeface="Verdana" pitchFamily="34" charset="0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76600"/>
            <a:ext cx="86868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999081"/>
            <a:ext cx="5410200" cy="28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Overbemesting</a:t>
            </a:r>
          </a:p>
        </p:txBody>
      </p:sp>
      <p:sp>
        <p:nvSpPr>
          <p:cNvPr id="32772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4830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Teveel aan mest wordt uitgereden over het land. 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	</a:t>
            </a:r>
            <a:r>
              <a:rPr lang="nl-NL" sz="1800" u="sng" dirty="0" smtClean="0"/>
              <a:t>Overbemesting</a:t>
            </a:r>
            <a:r>
              <a:rPr lang="nl-NL" sz="1800" dirty="0" smtClean="0"/>
              <a:t> </a:t>
            </a:r>
            <a:r>
              <a:rPr lang="nl-NL" sz="1800" dirty="0" smtClean="0">
                <a:sym typeface="Wingdings" pitchFamily="2" charset="2"/>
              </a:rPr>
              <a:t></a:t>
            </a:r>
            <a:r>
              <a:rPr lang="nl-NL" sz="1800" dirty="0" smtClean="0"/>
              <a:t>meer mest op het land dan nodig is.</a:t>
            </a:r>
          </a:p>
          <a:p>
            <a:pPr eaLnBrk="1" hangingPunct="1">
              <a:buFont typeface="Arial" charset="0"/>
              <a:buNone/>
            </a:pPr>
            <a:endParaRPr lang="nl-NL" sz="1800" u="sng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In mest zitten veel organische stoffen, bij regen spoelen ze in het grondwater.</a:t>
            </a:r>
          </a:p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Vermesting</a:t>
            </a:r>
            <a:r>
              <a:rPr lang="nl-NL" sz="1800" dirty="0" smtClean="0"/>
              <a:t> </a:t>
            </a:r>
            <a:r>
              <a:rPr lang="nl-NL" sz="1800" dirty="0" smtClean="0">
                <a:sym typeface="Wingdings" pitchFamily="2" charset="2"/>
              </a:rPr>
              <a:t> er komen veel extra mineralen(fosfaat, nitraat) in het water, dit water is dan </a:t>
            </a:r>
            <a:r>
              <a:rPr lang="nl-NL" sz="1800" u="sng" dirty="0" smtClean="0">
                <a:sym typeface="Wingdings" pitchFamily="2" charset="2"/>
              </a:rPr>
              <a:t>voedselrijk</a:t>
            </a:r>
            <a:r>
              <a:rPr lang="nl-NL" sz="1800" dirty="0" smtClean="0">
                <a:sym typeface="Wingdings" pitchFamily="2" charset="2"/>
              </a:rPr>
              <a:t>. Veranderingen in de soortensamenstelling in het ecosysteem.</a:t>
            </a:r>
            <a:endParaRPr lang="nl-NL" sz="1800" dirty="0" smtClean="0"/>
          </a:p>
          <a:p>
            <a:pPr eaLnBrk="1" hangingPunct="1">
              <a:buFont typeface="Arial" charset="0"/>
              <a:buNone/>
            </a:pPr>
            <a:endParaRPr lang="nl-NL" sz="1800" u="sng" dirty="0" smtClean="0"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86225"/>
            <a:ext cx="34861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Waterbloei</a:t>
            </a:r>
          </a:p>
        </p:txBody>
      </p:sp>
      <p:sp>
        <p:nvSpPr>
          <p:cNvPr id="33795" name="Tijdelijke aanduiding voor inhoud 2"/>
          <p:cNvSpPr>
            <a:spLocks noGrp="1"/>
          </p:cNvSpPr>
          <p:nvPr>
            <p:ph idx="1"/>
          </p:nvPr>
        </p:nvSpPr>
        <p:spPr>
          <a:xfrm>
            <a:off x="384174" y="1066800"/>
            <a:ext cx="8607425" cy="3505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Waterbloei</a:t>
            </a:r>
            <a:r>
              <a:rPr lang="nl-NL" sz="1800" dirty="0" smtClean="0"/>
              <a:t> </a:t>
            </a:r>
            <a:r>
              <a:rPr lang="nl-NL" sz="1800" dirty="0" smtClean="0">
                <a:sym typeface="Wingdings" pitchFamily="2" charset="2"/>
              </a:rPr>
              <a:t> sterke groei bepaalde planten(kroos, algen), hierdoor kleur het water groen.</a:t>
            </a: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>
                <a:sym typeface="Wingdings" pitchFamily="2" charset="2"/>
              </a:rPr>
              <a:t>		     Het o</a:t>
            </a:r>
            <a:r>
              <a:rPr lang="nl-NL" sz="1800" dirty="0" smtClean="0"/>
              <a:t>ntstaat bij veel fosfaat en nitraat in het water.</a:t>
            </a:r>
          </a:p>
          <a:p>
            <a:pPr eaLnBrk="1" hangingPunct="1">
              <a:buNone/>
            </a:pPr>
            <a:r>
              <a:rPr lang="nl-NL" sz="1800" dirty="0" smtClean="0"/>
              <a:t>Gevolgen:</a:t>
            </a:r>
            <a:endParaRPr lang="nl-NL" sz="1800" dirty="0"/>
          </a:p>
          <a:p>
            <a:pPr eaLnBrk="1" hangingPunct="1">
              <a:buFontTx/>
              <a:buChar char="-"/>
            </a:pPr>
            <a:r>
              <a:rPr lang="nl-NL" sz="1800" dirty="0" smtClean="0"/>
              <a:t>Sterke algen groei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minder zonlicht in het </a:t>
            </a:r>
            <a:r>
              <a:rPr lang="nl-NL" sz="1800" dirty="0"/>
              <a:t>water, ondergedoken waterplanten </a:t>
            </a:r>
            <a:r>
              <a:rPr lang="nl-NL" sz="1800" dirty="0" smtClean="0"/>
              <a:t>sterven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Roofvissen</a:t>
            </a:r>
            <a:r>
              <a:rPr lang="nl-NL" sz="1200" dirty="0" smtClean="0"/>
              <a:t>(snoek) </a:t>
            </a:r>
            <a:r>
              <a:rPr lang="nl-NL" sz="1800" dirty="0" smtClean="0"/>
              <a:t>verdwijnen, andere soorten</a:t>
            </a:r>
            <a:r>
              <a:rPr lang="nl-NL" sz="1200" dirty="0" smtClean="0"/>
              <a:t>(</a:t>
            </a:r>
            <a:r>
              <a:rPr lang="nl-NL" sz="1200" dirty="0" err="1" smtClean="0"/>
              <a:t>brazem</a:t>
            </a:r>
            <a:r>
              <a:rPr lang="nl-NL" sz="1200" dirty="0" smtClean="0"/>
              <a:t>)</a:t>
            </a:r>
            <a:r>
              <a:rPr lang="nl-NL" sz="1800" dirty="0" smtClean="0"/>
              <a:t>, die watervlooien eten breiden uit.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water vlooien worden minder, algen kunnen nog meer groeien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Algen sterven na enige tijd, reducenten vermeerderen, zuurstof wordt opgebruikt, dieren sterven, nog meer afvalstoffen</a:t>
            </a:r>
            <a:endParaRPr lang="nl-NL" sz="1800" dirty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-  Stinkend water zonder leven</a:t>
            </a:r>
          </a:p>
        </p:txBody>
      </p:sp>
      <p:grpSp>
        <p:nvGrpSpPr>
          <p:cNvPr id="2" name="Groep 1"/>
          <p:cNvGrpSpPr/>
          <p:nvPr/>
        </p:nvGrpSpPr>
        <p:grpSpPr>
          <a:xfrm>
            <a:off x="-13952" y="5084054"/>
            <a:ext cx="6019800" cy="1668499"/>
            <a:chOff x="304800" y="4495800"/>
            <a:chExt cx="7778042" cy="1684338"/>
          </a:xfrm>
        </p:grpSpPr>
        <p:pic>
          <p:nvPicPr>
            <p:cNvPr id="3379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800" y="4495800"/>
              <a:ext cx="1981200" cy="162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0" y="4495800"/>
              <a:ext cx="2022475" cy="168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13841" y="4495800"/>
              <a:ext cx="1879876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93717" y="4503738"/>
              <a:ext cx="188912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73888"/>
            <a:ext cx="2918675" cy="182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Stinkend water</a:t>
            </a:r>
          </a:p>
        </p:txBody>
      </p:sp>
      <p:sp>
        <p:nvSpPr>
          <p:cNvPr id="34819" name="Tijdelijke aanduiding voor inhoud 2"/>
          <p:cNvSpPr>
            <a:spLocks noGrp="1"/>
          </p:cNvSpPr>
          <p:nvPr>
            <p:ph idx="1"/>
          </p:nvPr>
        </p:nvSpPr>
        <p:spPr>
          <a:xfrm>
            <a:off x="762000" y="1371600"/>
            <a:ext cx="7467600" cy="4525963"/>
          </a:xfrm>
        </p:spPr>
        <p:txBody>
          <a:bodyPr/>
          <a:lstStyle/>
          <a:p>
            <a:pPr eaLnBrk="1" hangingPunct="1"/>
            <a:r>
              <a:rPr lang="nl-NL" sz="1800" dirty="0" smtClean="0"/>
              <a:t>Water met waterbloei heeft veel algen</a:t>
            </a:r>
          </a:p>
          <a:p>
            <a:pPr eaLnBrk="1" hangingPunct="1"/>
            <a:r>
              <a:rPr lang="nl-NL" sz="1800" dirty="0" smtClean="0"/>
              <a:t>Algen sterven, veel organische stoffen in het water,</a:t>
            </a:r>
          </a:p>
          <a:p>
            <a:pPr eaLnBrk="1" hangingPunct="1"/>
            <a:r>
              <a:rPr lang="nl-NL" sz="1800" dirty="0" smtClean="0"/>
              <a:t>Meer reducenten in het water,</a:t>
            </a:r>
          </a:p>
          <a:p>
            <a:pPr eaLnBrk="1" hangingPunct="1"/>
            <a:r>
              <a:rPr lang="nl-NL" sz="1800" dirty="0" smtClean="0"/>
              <a:t>Meer zuurstof is nodig</a:t>
            </a:r>
          </a:p>
          <a:p>
            <a:pPr eaLnBrk="1" hangingPunct="1"/>
            <a:r>
              <a:rPr lang="nl-NL" sz="1800" dirty="0" smtClean="0"/>
              <a:t>Er ontstaat een zuurstofgebrek, alle dieren gaan dood</a:t>
            </a:r>
          </a:p>
          <a:p>
            <a:pPr eaLnBrk="1" hangingPunct="1"/>
            <a:r>
              <a:rPr lang="nl-NL" sz="1800" dirty="0" smtClean="0"/>
              <a:t>Het water stinkt en er is geen leven meer.</a:t>
            </a:r>
          </a:p>
        </p:txBody>
      </p:sp>
      <p:pic>
        <p:nvPicPr>
          <p:cNvPr id="34820" name="Picture 4" descr="http://lh6.ggpht.com/_OYp72_5dt7E/ShG4QBAcq3I/AAAAAAAAGZE/hP66Z27F1gs/CIMG03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962400"/>
            <a:ext cx="44799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41" y="39624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ep 1"/>
          <p:cNvGrpSpPr/>
          <p:nvPr/>
        </p:nvGrpSpPr>
        <p:grpSpPr>
          <a:xfrm>
            <a:off x="7408035" y="296862"/>
            <a:ext cx="1714500" cy="3949700"/>
            <a:chOff x="7162800" y="1757362"/>
            <a:chExt cx="1714500" cy="3949700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62800" y="4306887"/>
              <a:ext cx="1714500" cy="140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2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62800" y="2971800"/>
              <a:ext cx="1600200" cy="1335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62800" y="1757362"/>
              <a:ext cx="1522413" cy="1214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Vervuiling</a:t>
            </a:r>
          </a:p>
        </p:txBody>
      </p:sp>
      <p:sp>
        <p:nvSpPr>
          <p:cNvPr id="3584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Water kan ook vervuild worden door chemisch afval. 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Deze vervuilen het oppervlaktewater en is giftig voor kleine organismen, ook reducenten. Deze sterven, het zelfreinigend vermogen neemt af.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In voedselketens treedt </a:t>
            </a:r>
            <a:r>
              <a:rPr lang="nl-NL" sz="1800" u="sng" dirty="0" smtClean="0"/>
              <a:t>accumulatie</a:t>
            </a:r>
            <a:r>
              <a:rPr lang="nl-NL" sz="1800" dirty="0" smtClean="0"/>
              <a:t> op.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Oorzaken vervuiling: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Fabrieken  </a:t>
            </a:r>
            <a:r>
              <a:rPr lang="nl-NL" sz="1400" dirty="0" smtClean="0"/>
              <a:t>giftig afvalwater, zuurstofarm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Landbouwbedrijven  </a:t>
            </a:r>
            <a:r>
              <a:rPr lang="nl-NL" sz="1400" dirty="0" smtClean="0"/>
              <a:t>chemische bestrijdingsmiddelen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Huisgezinnen </a:t>
            </a:r>
            <a:r>
              <a:rPr lang="nl-NL" sz="1400" u="sng" dirty="0" smtClean="0"/>
              <a:t>klein chemisch afval</a:t>
            </a:r>
            <a:endParaRPr lang="nl-NL" sz="1800" u="sng" dirty="0" smtClean="0"/>
          </a:p>
        </p:txBody>
      </p:sp>
      <p:grpSp>
        <p:nvGrpSpPr>
          <p:cNvPr id="35844" name="Groep 6"/>
          <p:cNvGrpSpPr>
            <a:grpSpLocks/>
          </p:cNvGrpSpPr>
          <p:nvPr/>
        </p:nvGrpSpPr>
        <p:grpSpPr bwMode="auto">
          <a:xfrm>
            <a:off x="457200" y="4419600"/>
            <a:ext cx="2368550" cy="2289175"/>
            <a:chOff x="457200" y="4419600"/>
            <a:chExt cx="2368732" cy="2288977"/>
          </a:xfrm>
        </p:grpSpPr>
        <p:pic>
          <p:nvPicPr>
            <p:cNvPr id="35851" name="Picture 2" descr="http://www.erfgoedcentrumdiep.nl/Dordrecht/gx/ZsireibIyD.jpe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4419600"/>
              <a:ext cx="20574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2" name="Tekstvak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3687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Klein chemisch afval</a:t>
              </a:r>
            </a:p>
          </p:txBody>
        </p:sp>
      </p:grpSp>
      <p:grpSp>
        <p:nvGrpSpPr>
          <p:cNvPr id="35845" name="Groep 9"/>
          <p:cNvGrpSpPr>
            <a:grpSpLocks/>
          </p:cNvGrpSpPr>
          <p:nvPr/>
        </p:nvGrpSpPr>
        <p:grpSpPr bwMode="auto">
          <a:xfrm>
            <a:off x="2667000" y="4419600"/>
            <a:ext cx="3154363" cy="2289175"/>
            <a:chOff x="2667000" y="4419600"/>
            <a:chExt cx="3154680" cy="2288977"/>
          </a:xfrm>
        </p:grpSpPr>
        <p:sp>
          <p:nvSpPr>
            <p:cNvPr id="35849" name="Tekstvak 4"/>
            <p:cNvSpPr txBox="1">
              <a:spLocks noChangeArrowheads="1"/>
            </p:cNvSpPr>
            <p:nvPr/>
          </p:nvSpPr>
          <p:spPr bwMode="auto">
            <a:xfrm>
              <a:off x="2667000" y="6400800"/>
              <a:ext cx="2590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Landbouw bestrijdingsmiddelen</a:t>
              </a:r>
            </a:p>
          </p:txBody>
        </p:sp>
        <p:pic>
          <p:nvPicPr>
            <p:cNvPr id="35850" name="Picture 4" descr="http://www.alterra.wur.nl/NR/rdonlyres/7723AFD1-E304-478C-828F-F002E7FA93C5/8510/gifspuit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67000" y="4419600"/>
              <a:ext cx="3154680" cy="2057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46" name="Groep 11"/>
          <p:cNvGrpSpPr>
            <a:grpSpLocks/>
          </p:cNvGrpSpPr>
          <p:nvPr/>
        </p:nvGrpSpPr>
        <p:grpSpPr bwMode="auto">
          <a:xfrm>
            <a:off x="6172200" y="4164013"/>
            <a:ext cx="2368550" cy="2544762"/>
            <a:chOff x="6172200" y="4164330"/>
            <a:chExt cx="2368732" cy="2544247"/>
          </a:xfrm>
        </p:grpSpPr>
        <p:sp>
          <p:nvSpPr>
            <p:cNvPr id="35847" name="Tekstvak 8"/>
            <p:cNvSpPr txBox="1">
              <a:spLocks noChangeArrowheads="1"/>
            </p:cNvSpPr>
            <p:nvPr/>
          </p:nvSpPr>
          <p:spPr bwMode="auto">
            <a:xfrm>
              <a:off x="6172200" y="6400800"/>
              <a:ext cx="23687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Fabrieken</a:t>
              </a:r>
            </a:p>
          </p:txBody>
        </p:sp>
        <p:pic>
          <p:nvPicPr>
            <p:cNvPr id="35848" name="Picture 6" descr="http://www.ucsusa.org/clean_energy/coalvswind/pixillen/c02d2_i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72200" y="4164330"/>
              <a:ext cx="2133600" cy="2331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Drinkwater</a:t>
            </a:r>
          </a:p>
        </p:txBody>
      </p:sp>
      <p:sp>
        <p:nvSpPr>
          <p:cNvPr id="368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Drinkwater</a:t>
            </a:r>
            <a:r>
              <a:rPr lang="nl-NL" sz="1800" dirty="0" smtClean="0"/>
              <a:t> wordt gemaakt uit ons grond- en oppervlaktewater.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Chemisch afval is een bedreiging voor ons drinkwater en zwemwater.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Dit water wordt gezuiverd door een </a:t>
            </a:r>
            <a:r>
              <a:rPr lang="nl-NL" sz="1800" u="sng" dirty="0" smtClean="0"/>
              <a:t>waterzuivering</a:t>
            </a:r>
          </a:p>
          <a:p>
            <a:pPr eaLnBrk="1" hangingPunct="1">
              <a:buFont typeface="Arial" charset="0"/>
              <a:buNone/>
            </a:pPr>
            <a:endParaRPr lang="nl-NL" sz="1800" u="sng" dirty="0"/>
          </a:p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Veel mensen verspillen onnodig veel drinkwater!</a:t>
            </a:r>
          </a:p>
        </p:txBody>
      </p:sp>
      <p:pic>
        <p:nvPicPr>
          <p:cNvPr id="36868" name="Picture 4" descr="http://www.zuid-holland.nl/zwemwater_35586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733800"/>
            <a:ext cx="33337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http://www.sp.nl/nav/nieuws/090406_zuivering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733800"/>
            <a:ext cx="41497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Waterzuivering</a:t>
            </a:r>
          </a:p>
        </p:txBody>
      </p:sp>
      <p:sp>
        <p:nvSpPr>
          <p:cNvPr id="37891" name="Tijdelijke aanduiding voor inhoud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pPr eaLnBrk="1" hangingPunct="1"/>
            <a:r>
              <a:rPr lang="nl-NL" sz="1800" dirty="0" smtClean="0"/>
              <a:t>Rooster – grove vuil wordt eruit gefilterd.</a:t>
            </a:r>
          </a:p>
          <a:p>
            <a:pPr eaLnBrk="1" hangingPunct="1"/>
            <a:r>
              <a:rPr lang="nl-NL" sz="1800" dirty="0" smtClean="0"/>
              <a:t>Voorbezinktank – afval zakt naar de bodem.</a:t>
            </a:r>
          </a:p>
          <a:p>
            <a:pPr eaLnBrk="1" hangingPunct="1"/>
            <a:r>
              <a:rPr lang="nl-NL" sz="1800" dirty="0" smtClean="0"/>
              <a:t>Beluchtingstank – zuurstof en bacteriën toevoegen, </a:t>
            </a:r>
            <a:br>
              <a:rPr lang="nl-NL" sz="1800" dirty="0" smtClean="0"/>
            </a:br>
            <a:r>
              <a:rPr lang="nl-NL" sz="1800" u="sng" dirty="0" smtClean="0"/>
              <a:t>Biologische reiniging </a:t>
            </a:r>
            <a:r>
              <a:rPr lang="nl-NL" sz="1800" dirty="0" smtClean="0"/>
              <a:t>– bacteriën breken organische stoffen af in het water.</a:t>
            </a:r>
          </a:p>
          <a:p>
            <a:pPr eaLnBrk="1" hangingPunct="1"/>
            <a:r>
              <a:rPr lang="nl-NL" sz="1800" dirty="0" err="1" smtClean="0"/>
              <a:t>Nabezinktank</a:t>
            </a:r>
            <a:r>
              <a:rPr lang="nl-NL" sz="1800" dirty="0" smtClean="0"/>
              <a:t> – laatste afvaldeeltje zakken naar de bodem</a:t>
            </a:r>
          </a:p>
          <a:p>
            <a:pPr eaLnBrk="1" hangingPunct="1"/>
            <a:endParaRPr lang="nl-NL" sz="1800" dirty="0" smtClean="0"/>
          </a:p>
          <a:p>
            <a:pPr eaLnBrk="1" hangingPunct="1"/>
            <a:endParaRPr lang="nl-NL" sz="18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599"/>
            <a:ext cx="97917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>
                <a:latin typeface="Verdana" pitchFamily="34" charset="0"/>
              </a:rPr>
              <a:t>Oorzaken milieuproblemen</a:t>
            </a:r>
          </a:p>
        </p:txBody>
      </p:sp>
      <p:sp>
        <p:nvSpPr>
          <p:cNvPr id="51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nl-NL" sz="1800" dirty="0" smtClean="0"/>
              <a:t>Twee belangrijke problemen:</a:t>
            </a:r>
          </a:p>
          <a:p>
            <a:r>
              <a:rPr lang="nl-NL" sz="1800" u="sng" dirty="0" smtClean="0"/>
              <a:t>Bevolkingstoename</a:t>
            </a:r>
            <a:r>
              <a:rPr lang="nl-NL" sz="1800" dirty="0" smtClean="0"/>
              <a:t> </a:t>
            </a:r>
            <a:r>
              <a:rPr lang="nl-NL" sz="1800" dirty="0" smtClean="0"/>
              <a:t>– De wereld populatie neemt </a:t>
            </a:r>
            <a:r>
              <a:rPr lang="nl-NL" sz="1800" dirty="0" smtClean="0"/>
              <a:t>alsmaar </a:t>
            </a:r>
            <a:r>
              <a:rPr lang="nl-NL" sz="1800" dirty="0" smtClean="0"/>
              <a:t>toe</a:t>
            </a:r>
          </a:p>
          <a:p>
            <a:r>
              <a:rPr lang="nl-NL" sz="1800" u="sng" dirty="0" smtClean="0"/>
              <a:t>De manier van leven</a:t>
            </a:r>
            <a:r>
              <a:rPr lang="nl-NL" sz="1800" dirty="0" smtClean="0"/>
              <a:t>– </a:t>
            </a:r>
            <a:r>
              <a:rPr lang="nl-NL" sz="1800" dirty="0" smtClean="0"/>
              <a:t>Door toenemende bevolking zijn er meer 				grondstoffen </a:t>
            </a:r>
            <a:r>
              <a:rPr lang="nl-NL" sz="1800" dirty="0" smtClean="0"/>
              <a:t>nodig en ontstaat er meer </a:t>
            </a:r>
            <a:r>
              <a:rPr lang="nl-NL" sz="1800" dirty="0" smtClean="0"/>
              <a:t>vervuiling.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1400"/>
            <a:ext cx="43640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429000"/>
            <a:ext cx="4572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De bodem</a:t>
            </a:r>
          </a:p>
        </p:txBody>
      </p:sp>
      <p:sp>
        <p:nvSpPr>
          <p:cNvPr id="39939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19200"/>
            <a:ext cx="8382000" cy="5410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000" dirty="0" smtClean="0">
                <a:latin typeface="Verdana" pitchFamily="34" charset="0"/>
              </a:rPr>
              <a:t>Milieu problemen die de bodem bedriegen:</a:t>
            </a:r>
          </a:p>
          <a:p>
            <a:pPr eaLnBrk="1" hangingPunct="1"/>
            <a:r>
              <a:rPr lang="nl-NL" sz="1800" u="sng" dirty="0" smtClean="0">
                <a:latin typeface="Verdana" pitchFamily="34" charset="0"/>
              </a:rPr>
              <a:t>Ontbossing of kaalkap </a:t>
            </a:r>
            <a:r>
              <a:rPr lang="nl-NL" sz="1800" dirty="0" smtClean="0">
                <a:latin typeface="Verdana" pitchFamily="34" charset="0"/>
              </a:rPr>
              <a:t/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bomen en struiken worden verwijderd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</a:t>
            </a:r>
            <a:r>
              <a:rPr lang="nl-NL" sz="1600" u="sng" dirty="0" smtClean="0">
                <a:latin typeface="Verdana" pitchFamily="34" charset="0"/>
              </a:rPr>
              <a:t>erosie</a:t>
            </a:r>
            <a:r>
              <a:rPr lang="nl-NL" sz="1600" dirty="0" smtClean="0">
                <a:latin typeface="Verdana" pitchFamily="34" charset="0"/>
              </a:rPr>
              <a:t> van de bodem, hierbij </a:t>
            </a:r>
            <a:r>
              <a:rPr lang="nl-NL" sz="1600" u="sng" dirty="0" smtClean="0">
                <a:latin typeface="Verdana" pitchFamily="34" charset="0"/>
              </a:rPr>
              <a:t>verdwijnt de humuslaag</a:t>
            </a:r>
            <a:r>
              <a:rPr lang="nl-NL" sz="1600" dirty="0" smtClean="0">
                <a:latin typeface="Verdana" pitchFamily="34" charset="0"/>
              </a:rPr>
              <a:t/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verdwijnen erfelijke informatie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oorzaken</a:t>
            </a:r>
            <a:r>
              <a:rPr lang="nl-NL" sz="1600" dirty="0" smtClean="0">
                <a:latin typeface="Verdana" pitchFamily="34" charset="0"/>
              </a:rPr>
              <a:t/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brandhout, bouwmaterialen, Landbouwgrond</a:t>
            </a:r>
            <a:br>
              <a:rPr lang="nl-NL" sz="1600" dirty="0" smtClean="0">
                <a:latin typeface="Verdana" pitchFamily="34" charset="0"/>
              </a:rPr>
            </a:br>
            <a:endParaRPr lang="nl-NL" sz="1600" dirty="0" smtClean="0">
              <a:latin typeface="Verdana" pitchFamily="34" charset="0"/>
            </a:endParaRPr>
          </a:p>
          <a:p>
            <a:pPr eaLnBrk="1" hangingPunct="1"/>
            <a:r>
              <a:rPr lang="nl-NL" sz="1800" u="sng" dirty="0" smtClean="0">
                <a:latin typeface="Verdana" pitchFamily="34" charset="0"/>
              </a:rPr>
              <a:t>Verzuring</a:t>
            </a:r>
            <a:r>
              <a:rPr lang="nl-NL" sz="1800" dirty="0" smtClean="0">
                <a:latin typeface="Verdana" pitchFamily="34" charset="0"/>
              </a:rPr>
              <a:t/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bodem en water wordt zuurder</a:t>
            </a:r>
            <a:br>
              <a:rPr lang="nl-NL" sz="1600" dirty="0" smtClean="0">
                <a:latin typeface="Verdana" pitchFamily="34" charset="0"/>
              </a:rPr>
            </a:br>
            <a:endParaRPr lang="nl-NL" sz="1600" dirty="0" smtClean="0">
              <a:latin typeface="Verdana" pitchFamily="34" charset="0"/>
            </a:endParaRPr>
          </a:p>
          <a:p>
            <a:pPr eaLnBrk="1" hangingPunct="1"/>
            <a:r>
              <a:rPr lang="nl-NL" sz="1800" u="sng" dirty="0" smtClean="0">
                <a:latin typeface="Verdana" pitchFamily="34" charset="0"/>
              </a:rPr>
              <a:t>Verdroging</a:t>
            </a:r>
            <a:r>
              <a:rPr lang="nl-NL" sz="1800" dirty="0" smtClean="0">
                <a:latin typeface="Verdana" pitchFamily="34" charset="0"/>
              </a:rPr>
              <a:t/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dalende grondwaterstand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gevolg van </a:t>
            </a:r>
            <a:r>
              <a:rPr lang="nl-NL" sz="1600" u="sng" dirty="0" smtClean="0">
                <a:latin typeface="Verdana" pitchFamily="34" charset="0"/>
              </a:rPr>
              <a:t>kanalisering</a:t>
            </a:r>
            <a:r>
              <a:rPr lang="nl-NL" sz="1600" dirty="0" smtClean="0">
                <a:latin typeface="Verdana" pitchFamily="34" charset="0"/>
              </a:rPr>
              <a:t>, dieper graven kanalen zonder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  bochten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bossen verdwijnen, soorten planten en dieren nemen af</a:t>
            </a:r>
            <a:br>
              <a:rPr lang="nl-NL" sz="1600" dirty="0" smtClean="0">
                <a:latin typeface="Verdana" pitchFamily="34" charset="0"/>
              </a:rPr>
            </a:br>
            <a:r>
              <a:rPr lang="nl-NL" sz="1600" dirty="0" smtClean="0">
                <a:latin typeface="Verdana" pitchFamily="34" charset="0"/>
              </a:rPr>
              <a:t>- betere waterregeling</a:t>
            </a:r>
            <a:br>
              <a:rPr lang="nl-NL" sz="1600" dirty="0" smtClean="0">
                <a:latin typeface="Verdana" pitchFamily="34" charset="0"/>
              </a:rPr>
            </a:br>
            <a:endParaRPr lang="nl-NL" sz="1600" dirty="0" smtClean="0">
              <a:latin typeface="Verdana" pitchFamily="34" charset="0"/>
            </a:endParaRPr>
          </a:p>
          <a:p>
            <a:pPr eaLnBrk="1" hangingPunct="1"/>
            <a:r>
              <a:rPr lang="nl-NL" sz="1600" b="1" u="sng" dirty="0" smtClean="0">
                <a:latin typeface="Verdana" pitchFamily="34" charset="0"/>
              </a:rPr>
              <a:t>Bodemsanering</a:t>
            </a:r>
            <a:r>
              <a:rPr lang="nl-NL" sz="1600" dirty="0" smtClean="0">
                <a:latin typeface="Verdana" pitchFamily="34" charset="0"/>
              </a:rPr>
              <a:t>: het schoonmaken van de bodem</a:t>
            </a:r>
          </a:p>
        </p:txBody>
      </p:sp>
      <p:pic>
        <p:nvPicPr>
          <p:cNvPr id="39940" name="Picture 2" descr="http://static.rnw.nl/migratie/www.wereldomroep.nl/images/assets/134016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0363" y="533400"/>
            <a:ext cx="24336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http://t0.gstatic.com/images?q=tbn:ANd9GcRudU9iaZ3aJGEk4Ev4cPXUFVCHN5Np1xIXKnQLZGHAYaPGKQ9JU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7025" y="27432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http://www.zooplzen.cz/madagaskar/fotogalerie/images/After%20slash%20and%20burn%20in%20a%20dry%20forest%20area%20in%20the%20south%20Copyright%20by%20Heinz%20Vet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4800600"/>
            <a:ext cx="25146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static.guim.co.uk/sys-images/Guardian/Pix/pictures/2009/5/29/1243599086800/Amazon-deforestation-Catt-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24539"/>
            <a:ext cx="47244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centripetalnotion.com/images/googledeforestati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" y="3352801"/>
            <a:ext cx="5076761" cy="313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6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Afval scheiden</a:t>
            </a:r>
          </a:p>
        </p:txBody>
      </p:sp>
      <p:sp>
        <p:nvSpPr>
          <p:cNvPr id="4198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dirty="0" smtClean="0"/>
              <a:t>Jaarlijks 9,2 miljard kilo huishoudelijk afval, bedrijfsleven 45miljard kilo in NL.</a:t>
            </a:r>
          </a:p>
          <a:p>
            <a:pPr eaLnBrk="1" hangingPunct="1">
              <a:buFont typeface="Arial" charset="0"/>
              <a:buNone/>
            </a:pPr>
            <a:r>
              <a:rPr lang="nl-NL" sz="1800" dirty="0" smtClean="0"/>
              <a:t>Bij </a:t>
            </a:r>
            <a:r>
              <a:rPr lang="nl-NL" sz="1800" u="sng" dirty="0" smtClean="0"/>
              <a:t>gescheiden inzameling </a:t>
            </a:r>
            <a:r>
              <a:rPr lang="nl-NL" sz="1800" dirty="0" smtClean="0"/>
              <a:t>kan sommige afval beter verwerkt worden.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Klein chemisch afval:</a:t>
            </a:r>
            <a:r>
              <a:rPr lang="nl-NL" sz="1800" dirty="0" smtClean="0"/>
              <a:t/>
            </a:r>
            <a:br>
              <a:rPr lang="nl-NL" sz="1800" dirty="0" smtClean="0"/>
            </a:br>
            <a:r>
              <a:rPr lang="nl-NL" sz="1800" dirty="0" smtClean="0"/>
              <a:t>- bewaren in een milieubox</a:t>
            </a:r>
            <a:br>
              <a:rPr lang="nl-NL" sz="1800" dirty="0" smtClean="0"/>
            </a:br>
            <a:r>
              <a:rPr lang="nl-NL" sz="1800" dirty="0" smtClean="0"/>
              <a:t>- opgehaald door chemokar</a:t>
            </a:r>
            <a:br>
              <a:rPr lang="nl-NL" sz="1800" dirty="0" smtClean="0"/>
            </a:br>
            <a:r>
              <a:rPr lang="nl-NL" sz="1800" dirty="0" smtClean="0"/>
              <a:t>- terug naar plek van verkoop</a:t>
            </a:r>
          </a:p>
        </p:txBody>
      </p:sp>
      <p:pic>
        <p:nvPicPr>
          <p:cNvPr id="41988" name="Picture 2" descr="http://www.lovendegem.be/lovendegem/files/pictures/afva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038600"/>
            <a:ext cx="26955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http://www.cyclusnv.nl/Content/www.cyclusnv.nl/Afbeeldingen/K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727" y="2819400"/>
            <a:ext cx="3048000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Afval verwerking</a:t>
            </a:r>
          </a:p>
        </p:txBody>
      </p:sp>
      <p:sp>
        <p:nvSpPr>
          <p:cNvPr id="4301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514600"/>
          </a:xfrm>
        </p:spPr>
        <p:txBody>
          <a:bodyPr/>
          <a:lstStyle/>
          <a:p>
            <a:pPr eaLnBrk="1" hangingPunct="1">
              <a:buFont typeface="Arial" charset="0"/>
              <a:buAutoNum type="arabicPeriod"/>
            </a:pPr>
            <a:r>
              <a:rPr lang="nl-NL" sz="1800" u="sng" dirty="0" smtClean="0"/>
              <a:t>Recycling</a:t>
            </a:r>
            <a:r>
              <a:rPr lang="nl-NL" sz="1800" dirty="0" smtClean="0"/>
              <a:t> – afvalproducten worden opnieuw gebruikt</a:t>
            </a:r>
          </a:p>
          <a:p>
            <a:pPr eaLnBrk="1" hangingPunct="1">
              <a:buFont typeface="Arial" charset="0"/>
              <a:buAutoNum type="arabicPeriod"/>
            </a:pPr>
            <a:r>
              <a:rPr lang="nl-NL" sz="1800" u="sng" dirty="0" smtClean="0"/>
              <a:t>Composteren</a:t>
            </a:r>
            <a:r>
              <a:rPr lang="nl-NL" sz="1800" dirty="0" smtClean="0"/>
              <a:t> – biologisch afbreekbaar afval wordt verwerkt tot compost</a:t>
            </a:r>
          </a:p>
          <a:p>
            <a:pPr eaLnBrk="1" hangingPunct="1">
              <a:buFont typeface="Arial" charset="0"/>
              <a:buAutoNum type="arabicPeriod"/>
            </a:pPr>
            <a:r>
              <a:rPr lang="nl-NL" sz="1800" u="sng" dirty="0" smtClean="0"/>
              <a:t>Storten</a:t>
            </a:r>
            <a:r>
              <a:rPr lang="nl-NL" sz="1800" dirty="0" smtClean="0"/>
              <a:t> – afval op een vuilnisbelt gooien</a:t>
            </a:r>
            <a:br>
              <a:rPr lang="nl-NL" sz="1800" dirty="0" smtClean="0"/>
            </a:br>
            <a:r>
              <a:rPr lang="nl-NL" sz="1800" dirty="0" smtClean="0"/>
              <a:t>- bodemvervuiling</a:t>
            </a:r>
          </a:p>
          <a:p>
            <a:pPr eaLnBrk="1" hangingPunct="1">
              <a:buFont typeface="Arial" charset="0"/>
              <a:buAutoNum type="arabicPeriod"/>
            </a:pPr>
            <a:r>
              <a:rPr lang="nl-NL" sz="1800" u="sng" dirty="0" smtClean="0"/>
              <a:t>Verbranden</a:t>
            </a:r>
            <a:r>
              <a:rPr lang="nl-NL" sz="1800" dirty="0" smtClean="0"/>
              <a:t> –verbranden van afval in grote afvalinstallaties </a:t>
            </a:r>
            <a:br>
              <a:rPr lang="nl-NL" sz="1800" dirty="0" smtClean="0"/>
            </a:br>
            <a:r>
              <a:rPr lang="nl-NL" sz="1800" dirty="0" smtClean="0"/>
              <a:t>- levert energie op</a:t>
            </a:r>
            <a:br>
              <a:rPr lang="nl-NL" sz="1800" dirty="0" smtClean="0"/>
            </a:br>
            <a:r>
              <a:rPr lang="nl-NL" sz="1800" dirty="0" smtClean="0"/>
              <a:t>- giftige stoffen komen vrij</a:t>
            </a:r>
            <a:br>
              <a:rPr lang="nl-NL" sz="1800" dirty="0" smtClean="0"/>
            </a:br>
            <a:r>
              <a:rPr lang="nl-NL" sz="1800" dirty="0" smtClean="0"/>
              <a:t>- grondstoffen gaan verloren</a:t>
            </a:r>
          </a:p>
        </p:txBody>
      </p:sp>
      <p:pic>
        <p:nvPicPr>
          <p:cNvPr id="43012" name="Picture 2" descr="http://www.allaboutphones.nl/photos/12839526314620/Recycl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0"/>
            <a:ext cx="20574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http://www.detuingids.be/images/artikels/2004/29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67200"/>
            <a:ext cx="25908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http://www.cura.net/~nmc/html/website/images/afval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2672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 descr="http://www.provincie.drenthe.nl/publish/pages/18627/tn-wijster29-11-0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267200"/>
            <a:ext cx="27432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504" y="6536635"/>
            <a:ext cx="6781800" cy="304800"/>
          </a:xfrm>
        </p:spPr>
        <p:txBody>
          <a:bodyPr/>
          <a:lstStyle/>
          <a:p>
            <a:r>
              <a:rPr lang="nl-NL" sz="800" dirty="0"/>
              <a:t>https://www.attero.nl/nl/bedrijf-organisatie/bedrijfsprofiel/neem-een-kijkje-bij-attero/#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3" y="228600"/>
            <a:ext cx="9126257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457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2590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4" name="Titel 1"/>
          <p:cNvSpPr>
            <a:spLocks noGrp="1"/>
          </p:cNvSpPr>
          <p:nvPr>
            <p:ph type="title"/>
          </p:nvPr>
        </p:nvSpPr>
        <p:spPr>
          <a:xfrm>
            <a:off x="400050" y="34344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Milieubeleid en milieubeheer</a:t>
            </a:r>
          </a:p>
        </p:txBody>
      </p:sp>
      <p:sp>
        <p:nvSpPr>
          <p:cNvPr id="440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b="1" dirty="0" smtClean="0"/>
              <a:t>Ons milieu is belangrijk, en we moeten er zelf voor zorgen!</a:t>
            </a:r>
          </a:p>
          <a:p>
            <a:pPr eaLnBrk="1" hangingPunct="1">
              <a:buFont typeface="Arial" charset="0"/>
              <a:buNone/>
            </a:pPr>
            <a:endParaRPr lang="nl-NL" sz="1800" dirty="0" smtClean="0"/>
          </a:p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Duurzame ontwikkeling </a:t>
            </a:r>
            <a:r>
              <a:rPr lang="nl-NL" sz="1800" dirty="0" smtClean="0">
                <a:sym typeface="Wingdings" pitchFamily="2" charset="2"/>
              </a:rPr>
              <a:t> </a:t>
            </a:r>
            <a:endParaRPr lang="nl-NL" sz="1800" dirty="0">
              <a:sym typeface="Wingdings" pitchFamily="2" charset="2"/>
            </a:endParaRPr>
          </a:p>
          <a:p>
            <a:pPr eaLnBrk="1" hangingPunct="1">
              <a:buFontTx/>
              <a:buChar char="-"/>
            </a:pPr>
            <a:r>
              <a:rPr lang="nl-NL" sz="1800" dirty="0" smtClean="0">
                <a:sym typeface="Wingdings" pitchFamily="2" charset="2"/>
              </a:rPr>
              <a:t>ons milieu leefbaar houden voor de mensen in de toekomst</a:t>
            </a:r>
          </a:p>
          <a:p>
            <a:pPr eaLnBrk="1" hangingPunct="1">
              <a:buFontTx/>
              <a:buChar char="-"/>
            </a:pPr>
            <a:r>
              <a:rPr lang="nl-NL" sz="1800" dirty="0" smtClean="0">
                <a:sym typeface="Wingdings" pitchFamily="2" charset="2"/>
              </a:rPr>
              <a:t>streven naar het gebruik van hernieuwbare energie</a:t>
            </a:r>
          </a:p>
          <a:p>
            <a:pPr marL="0" indent="0" eaLnBrk="1" hangingPunct="1">
              <a:buNone/>
            </a:pPr>
            <a:endParaRPr lang="nl-NL" sz="1800" dirty="0">
              <a:sym typeface="Wingdings" pitchFamily="2" charset="2"/>
            </a:endParaRPr>
          </a:p>
          <a:p>
            <a:pPr marL="0" indent="0" eaLnBrk="1" hangingPunct="1">
              <a:buNone/>
            </a:pPr>
            <a:r>
              <a:rPr lang="nl-NL" sz="1800" u="sng" dirty="0" smtClean="0">
                <a:sym typeface="Wingdings" pitchFamily="2" charset="2"/>
              </a:rPr>
              <a:t>Milieubeleid</a:t>
            </a:r>
          </a:p>
          <a:p>
            <a:pPr eaLnBrk="1" hangingPunct="1">
              <a:buFontTx/>
              <a:buChar char="-"/>
            </a:pPr>
            <a:r>
              <a:rPr lang="nl-NL" sz="1800" dirty="0" smtClean="0">
                <a:sym typeface="Wingdings" pitchFamily="2" charset="2"/>
              </a:rPr>
              <a:t>Maatregelen om uitstoot co2, zwaveloxide, stikstofoxide te verminderen</a:t>
            </a:r>
          </a:p>
          <a:p>
            <a:pPr eaLnBrk="1" hangingPunct="1">
              <a:buFontTx/>
              <a:buChar char="-"/>
            </a:pPr>
            <a:r>
              <a:rPr lang="nl-NL" sz="1800" dirty="0" smtClean="0">
                <a:sym typeface="Wingdings" pitchFamily="2" charset="2"/>
              </a:rPr>
              <a:t>Beperken van het energie verbruik</a:t>
            </a:r>
          </a:p>
          <a:p>
            <a:pPr eaLnBrk="1" hangingPunct="1">
              <a:buFontTx/>
              <a:buChar char="-"/>
            </a:pPr>
            <a:r>
              <a:rPr lang="nl-NL" sz="1800" dirty="0" smtClean="0">
                <a:sym typeface="Wingdings" pitchFamily="2" charset="2"/>
              </a:rPr>
              <a:t>Stimuleren duurzame energie</a:t>
            </a:r>
          </a:p>
          <a:p>
            <a:pPr eaLnBrk="1" hangingPunct="1">
              <a:buFontTx/>
              <a:buChar char="-"/>
            </a:pPr>
            <a:endParaRPr lang="nl-NL" sz="1800" dirty="0" smtClean="0">
              <a:sym typeface="Wingdings" pitchFamily="2" charset="2"/>
            </a:endParaRPr>
          </a:p>
          <a:p>
            <a:pPr eaLnBrk="1" hangingPunct="1">
              <a:buFont typeface="Arial" charset="0"/>
              <a:buNone/>
            </a:pPr>
            <a:r>
              <a:rPr lang="nl-NL" sz="1800" u="sng" dirty="0" smtClean="0"/>
              <a:t>Landbouwbeleid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Uitstoot methaan en ammoniak verminderen</a:t>
            </a:r>
          </a:p>
          <a:p>
            <a:pPr eaLnBrk="1" hangingPunct="1">
              <a:buFontTx/>
              <a:buChar char="-"/>
            </a:pPr>
            <a:r>
              <a:rPr lang="nl-NL" sz="1800" dirty="0" smtClean="0"/>
              <a:t>Mineralenboekhouding bijhouden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nl-NL" dirty="0" smtClean="0"/>
              <a:t>Mineralenbalans</a:t>
            </a:r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837218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890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moerasbeheer.nl/Natuurmonument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6672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1800" u="sng" smtClean="0">
                <a:latin typeface="Verdana" pitchFamily="34" charset="0"/>
              </a:rPr>
              <a:t>Natuurmonumenten</a:t>
            </a:r>
            <a:r>
              <a:rPr lang="nl-NL" sz="1800" smtClean="0">
                <a:latin typeface="Verdana" pitchFamily="34" charset="0"/>
              </a:rPr>
              <a:t> – beheert de natuurgebieden in nederland</a:t>
            </a:r>
          </a:p>
          <a:p>
            <a:pPr eaLnBrk="1" hangingPunct="1"/>
            <a:endParaRPr lang="nl-NL" sz="180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nl-NL" sz="1800" smtClean="0">
                <a:latin typeface="Verdana" pitchFamily="34" charset="0"/>
              </a:rPr>
              <a:t>Er zijn veel organisatie die zich bezig houden met milieubeheer en milieubeleid.</a:t>
            </a:r>
          </a:p>
        </p:txBody>
      </p:sp>
      <p:pic>
        <p:nvPicPr>
          <p:cNvPr id="48132" name="Picture 4" descr="http://www.vhcn.nl/uploads/images/logo/greenpeace-log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57600"/>
            <a:ext cx="34607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http://www.bezigebijen.nl/images/bruiloft/wn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2971800"/>
            <a:ext cx="201930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http://www.feelgoodtentevent.nl/feelgood/images/logo-s-referenties/staatsbosbehe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4953000"/>
            <a:ext cx="1724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2" descr="http://www.kontaktnieuwbalinge.eu/images/logo-landschapsbehe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3048000"/>
            <a:ext cx="27352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Gevolgen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NL" sz="1800" dirty="0" smtClean="0"/>
              <a:t>Afname van de natuur</a:t>
            </a:r>
          </a:p>
          <a:p>
            <a:pPr>
              <a:buFontTx/>
              <a:buChar char="-"/>
            </a:pPr>
            <a:r>
              <a:rPr lang="nl-NL" sz="1800" dirty="0" smtClean="0"/>
              <a:t>Plantensoorten en diersoorten sterven uit of worden met uitsterven bedreigd.</a:t>
            </a:r>
          </a:p>
          <a:p>
            <a:pPr>
              <a:buFontTx/>
              <a:buChar char="-"/>
            </a:pPr>
            <a:r>
              <a:rPr lang="nl-NL" sz="1800" dirty="0" smtClean="0"/>
              <a:t>De voorraden brandstoffen en grondstoffen raken uitgeput</a:t>
            </a:r>
          </a:p>
          <a:p>
            <a:pPr>
              <a:buFontTx/>
              <a:buChar char="-"/>
            </a:pPr>
            <a:r>
              <a:rPr lang="nl-NL" sz="1800" dirty="0" smtClean="0"/>
              <a:t>Er ontstaat horizon vervuiling door bebouwing</a:t>
            </a:r>
            <a:endParaRPr lang="nl-NL" sz="1800" dirty="0"/>
          </a:p>
        </p:txBody>
      </p:sp>
      <p:grpSp>
        <p:nvGrpSpPr>
          <p:cNvPr id="4" name="Groep 5"/>
          <p:cNvGrpSpPr>
            <a:grpSpLocks/>
          </p:cNvGrpSpPr>
          <p:nvPr/>
        </p:nvGrpSpPr>
        <p:grpSpPr bwMode="auto">
          <a:xfrm>
            <a:off x="5291138" y="3397250"/>
            <a:ext cx="3167062" cy="2859088"/>
            <a:chOff x="2057400" y="2438400"/>
            <a:chExt cx="3619500" cy="3164091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57400" y="2438400"/>
              <a:ext cx="3619500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kstvak 9"/>
            <p:cNvSpPr txBox="1">
              <a:spLocks noChangeArrowheads="1"/>
            </p:cNvSpPr>
            <p:nvPr/>
          </p:nvSpPr>
          <p:spPr bwMode="auto">
            <a:xfrm>
              <a:off x="2082800" y="5295900"/>
              <a:ext cx="1738604" cy="306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/>
                <a:t>Steden -Manhattan</a:t>
              </a:r>
            </a:p>
          </p:txBody>
        </p:sp>
      </p:grpSp>
      <p:grpSp>
        <p:nvGrpSpPr>
          <p:cNvPr id="7" name="Groep 15"/>
          <p:cNvGrpSpPr>
            <a:grpSpLocks/>
          </p:cNvGrpSpPr>
          <p:nvPr/>
        </p:nvGrpSpPr>
        <p:grpSpPr bwMode="auto">
          <a:xfrm>
            <a:off x="280194" y="3298031"/>
            <a:ext cx="2590800" cy="2138363"/>
            <a:chOff x="0" y="3124200"/>
            <a:chExt cx="2590800" cy="2137926"/>
          </a:xfrm>
        </p:grpSpPr>
        <p:sp>
          <p:nvSpPr>
            <p:cNvPr id="8" name="Tekstvak 5"/>
            <p:cNvSpPr txBox="1">
              <a:spLocks noChangeArrowheads="1"/>
            </p:cNvSpPr>
            <p:nvPr/>
          </p:nvSpPr>
          <p:spPr bwMode="auto">
            <a:xfrm>
              <a:off x="0" y="4800257"/>
              <a:ext cx="2362200" cy="46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Booreiland – </a:t>
              </a:r>
              <a:br>
                <a:rPr lang="nl-NL" sz="1200" dirty="0">
                  <a:latin typeface="+mn-lt"/>
                </a:rPr>
              </a:br>
              <a:r>
                <a:rPr lang="nl-NL" sz="1200" dirty="0">
                  <a:latin typeface="+mn-lt"/>
                </a:rPr>
                <a:t>horizonvervuiling</a:t>
              </a:r>
            </a:p>
          </p:txBody>
        </p:sp>
        <p:pic>
          <p:nvPicPr>
            <p:cNvPr id="9" name="Picture 8" descr="http://www.fryslansite.com/d-base/foto/Booreilan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124200"/>
              <a:ext cx="2590800" cy="172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ep 17"/>
          <p:cNvGrpSpPr>
            <a:grpSpLocks/>
          </p:cNvGrpSpPr>
          <p:nvPr/>
        </p:nvGrpSpPr>
        <p:grpSpPr bwMode="auto">
          <a:xfrm>
            <a:off x="2108994" y="4450556"/>
            <a:ext cx="2514600" cy="2138363"/>
            <a:chOff x="2057400" y="4648200"/>
            <a:chExt cx="2514600" cy="2137928"/>
          </a:xfrm>
        </p:grpSpPr>
        <p:sp>
          <p:nvSpPr>
            <p:cNvPr id="11" name="Tekstvak 6"/>
            <p:cNvSpPr txBox="1">
              <a:spLocks noChangeArrowheads="1"/>
            </p:cNvSpPr>
            <p:nvPr/>
          </p:nvSpPr>
          <p:spPr bwMode="auto">
            <a:xfrm>
              <a:off x="2057400" y="6324259"/>
              <a:ext cx="1779588" cy="46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Windmolens -horizonvervuiling</a:t>
              </a:r>
            </a:p>
          </p:txBody>
        </p:sp>
        <p:pic>
          <p:nvPicPr>
            <p:cNvPr id="12" name="Picture 10" descr="http://www.breda-en-alles-daaromheen.nl/windturbines_bestanden/image002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57400" y="4648200"/>
              <a:ext cx="2514600" cy="167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2091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ep 8"/>
          <p:cNvGrpSpPr>
            <a:grpSpLocks/>
          </p:cNvGrpSpPr>
          <p:nvPr/>
        </p:nvGrpSpPr>
        <p:grpSpPr bwMode="auto">
          <a:xfrm>
            <a:off x="6066494" y="4359096"/>
            <a:ext cx="3276600" cy="2411413"/>
            <a:chOff x="5867400" y="1752600"/>
            <a:chExt cx="3276600" cy="2410577"/>
          </a:xfrm>
        </p:grpSpPr>
        <p:pic>
          <p:nvPicPr>
            <p:cNvPr id="7192" name="Picture 2" descr="Bestand:AfricanWildCat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67400" y="1752600"/>
              <a:ext cx="28448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8" name="Tekstvak 7"/>
            <p:cNvSpPr txBox="1">
              <a:spLocks noChangeArrowheads="1"/>
            </p:cNvSpPr>
            <p:nvPr/>
          </p:nvSpPr>
          <p:spPr bwMode="auto">
            <a:xfrm>
              <a:off x="5867400" y="3885460"/>
              <a:ext cx="3276600" cy="277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Wilde kat – verdwenen in het wild</a:t>
              </a:r>
            </a:p>
          </p:txBody>
        </p:sp>
      </p:grpSp>
      <p:grpSp>
        <p:nvGrpSpPr>
          <p:cNvPr id="7171" name="Groep 11"/>
          <p:cNvGrpSpPr>
            <a:grpSpLocks/>
          </p:cNvGrpSpPr>
          <p:nvPr/>
        </p:nvGrpSpPr>
        <p:grpSpPr bwMode="auto">
          <a:xfrm>
            <a:off x="6636860" y="591038"/>
            <a:ext cx="2008188" cy="3128963"/>
            <a:chOff x="1752600" y="2334746"/>
            <a:chExt cx="2008063" cy="3128621"/>
          </a:xfrm>
        </p:grpSpPr>
        <p:pic>
          <p:nvPicPr>
            <p:cNvPr id="7190" name="Picture 4" descr="Bestand:Lutra.lutra.standing.1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52600" y="2334746"/>
              <a:ext cx="1676400" cy="2684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Tekstvak 10"/>
            <p:cNvSpPr txBox="1">
              <a:spLocks noChangeArrowheads="1"/>
            </p:cNvSpPr>
            <p:nvPr/>
          </p:nvSpPr>
          <p:spPr bwMode="auto">
            <a:xfrm>
              <a:off x="1981186" y="5001454"/>
              <a:ext cx="1779477" cy="46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Otter – verdwenen in het wild</a:t>
              </a:r>
            </a:p>
          </p:txBody>
        </p:sp>
      </p:grpSp>
      <p:grpSp>
        <p:nvGrpSpPr>
          <p:cNvPr id="7172" name="Groep 13"/>
          <p:cNvGrpSpPr>
            <a:grpSpLocks/>
          </p:cNvGrpSpPr>
          <p:nvPr/>
        </p:nvGrpSpPr>
        <p:grpSpPr bwMode="auto">
          <a:xfrm>
            <a:off x="4191000" y="2438094"/>
            <a:ext cx="2286000" cy="2563813"/>
            <a:chOff x="304800" y="1667288"/>
            <a:chExt cx="2743201" cy="3351961"/>
          </a:xfrm>
        </p:grpSpPr>
        <p:sp>
          <p:nvSpPr>
            <p:cNvPr id="15373" name="Tekstvak 4"/>
            <p:cNvSpPr txBox="1">
              <a:spLocks noChangeArrowheads="1"/>
            </p:cNvSpPr>
            <p:nvPr/>
          </p:nvSpPr>
          <p:spPr bwMode="auto">
            <a:xfrm>
              <a:off x="304800" y="4656033"/>
              <a:ext cx="2560321" cy="36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Damhert - gevoelig</a:t>
              </a:r>
            </a:p>
          </p:txBody>
        </p:sp>
        <p:pic>
          <p:nvPicPr>
            <p:cNvPr id="7189" name="Picture 6" descr="Bestand:Dama dama8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4801" y="1667288"/>
              <a:ext cx="2743200" cy="297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175" name="Groep 21"/>
          <p:cNvGrpSpPr>
            <a:grpSpLocks/>
          </p:cNvGrpSpPr>
          <p:nvPr/>
        </p:nvGrpSpPr>
        <p:grpSpPr bwMode="auto">
          <a:xfrm>
            <a:off x="771667" y="2740803"/>
            <a:ext cx="2819400" cy="2105025"/>
            <a:chOff x="2438400" y="304800"/>
            <a:chExt cx="2819400" cy="2105799"/>
          </a:xfrm>
        </p:grpSpPr>
        <p:pic>
          <p:nvPicPr>
            <p:cNvPr id="7182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38400" y="304800"/>
              <a:ext cx="2819400" cy="187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2438400" y="2134272"/>
              <a:ext cx="2514600" cy="2763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 err="1">
                  <a:latin typeface="+mn-lt"/>
                </a:rPr>
                <a:t>Duingentiaanblauwtje</a:t>
              </a:r>
              <a:r>
                <a:rPr lang="nl-NL" sz="1200" dirty="0">
                  <a:latin typeface="+mn-lt"/>
                </a:rPr>
                <a:t> – uitgestorven</a:t>
              </a:r>
              <a:endParaRPr lang="en-US" sz="1200" dirty="0">
                <a:latin typeface="+mn-lt"/>
              </a:endParaRPr>
            </a:p>
          </p:txBody>
        </p:sp>
      </p:grpSp>
      <p:grpSp>
        <p:nvGrpSpPr>
          <p:cNvPr id="7176" name="Groep 24"/>
          <p:cNvGrpSpPr>
            <a:grpSpLocks/>
          </p:cNvGrpSpPr>
          <p:nvPr/>
        </p:nvGrpSpPr>
        <p:grpSpPr bwMode="auto">
          <a:xfrm>
            <a:off x="3278755" y="372635"/>
            <a:ext cx="2514600" cy="1985963"/>
            <a:chOff x="4724400" y="0"/>
            <a:chExt cx="2514600" cy="1985665"/>
          </a:xfrm>
        </p:grpSpPr>
        <p:pic>
          <p:nvPicPr>
            <p:cNvPr id="7180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724400" y="0"/>
              <a:ext cx="2306406" cy="155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kstvak 4"/>
            <p:cNvSpPr txBox="1">
              <a:spLocks noChangeArrowheads="1"/>
            </p:cNvSpPr>
            <p:nvPr/>
          </p:nvSpPr>
          <p:spPr bwMode="auto">
            <a:xfrm>
              <a:off x="5105400" y="1523771"/>
              <a:ext cx="2133600" cy="461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Klapekster – verdwenen uit</a:t>
              </a:r>
            </a:p>
            <a:p>
              <a:pPr>
                <a:defRPr/>
              </a:pPr>
              <a:r>
                <a:rPr lang="nl-NL" sz="1200" dirty="0">
                  <a:latin typeface="+mn-lt"/>
                </a:rPr>
                <a:t>Nederland</a:t>
              </a:r>
            </a:p>
          </p:txBody>
        </p:sp>
      </p:grpSp>
      <p:grpSp>
        <p:nvGrpSpPr>
          <p:cNvPr id="7177" name="Groep 27"/>
          <p:cNvGrpSpPr>
            <a:grpSpLocks/>
          </p:cNvGrpSpPr>
          <p:nvPr/>
        </p:nvGrpSpPr>
        <p:grpSpPr bwMode="auto">
          <a:xfrm>
            <a:off x="152400" y="304800"/>
            <a:ext cx="2209800" cy="2138363"/>
            <a:chOff x="152400" y="304800"/>
            <a:chExt cx="2209800" cy="2138065"/>
          </a:xfrm>
        </p:grpSpPr>
        <p:pic>
          <p:nvPicPr>
            <p:cNvPr id="7178" name="Picture 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52400" y="304800"/>
              <a:ext cx="2209800" cy="1715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kstvak 4"/>
            <p:cNvSpPr txBox="1">
              <a:spLocks noChangeArrowheads="1"/>
            </p:cNvSpPr>
            <p:nvPr/>
          </p:nvSpPr>
          <p:spPr bwMode="auto">
            <a:xfrm>
              <a:off x="152400" y="1980966"/>
              <a:ext cx="2133600" cy="461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nl-NL" sz="1200" dirty="0">
                  <a:latin typeface="+mn-lt"/>
                </a:rPr>
                <a:t>Bosdoorntje– verdwenen uit</a:t>
              </a:r>
            </a:p>
            <a:p>
              <a:pPr>
                <a:defRPr/>
              </a:pPr>
              <a:r>
                <a:rPr lang="nl-NL" sz="1200" dirty="0">
                  <a:latin typeface="+mn-lt"/>
                </a:rPr>
                <a:t>Nederland</a:t>
              </a:r>
            </a:p>
          </p:txBody>
        </p:sp>
      </p:grp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152400" y="5422106"/>
            <a:ext cx="5257800" cy="1041400"/>
          </a:xfrm>
        </p:spPr>
        <p:txBody>
          <a:bodyPr/>
          <a:lstStyle/>
          <a:p>
            <a:pPr eaLnBrk="1" hangingPunct="1"/>
            <a:r>
              <a:rPr lang="nl-NL" sz="3600" dirty="0" smtClean="0"/>
              <a:t>Bedreigde verdwenen soorten in Nederland</a:t>
            </a:r>
            <a:endParaRPr lang="nl-NL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457200" y="25400"/>
            <a:ext cx="5257800" cy="1041400"/>
          </a:xfrm>
        </p:spPr>
        <p:txBody>
          <a:bodyPr/>
          <a:lstStyle/>
          <a:p>
            <a:pPr eaLnBrk="1" hangingPunct="1"/>
            <a:r>
              <a:rPr lang="nl-NL" dirty="0" smtClean="0"/>
              <a:t>Voedselproductie</a:t>
            </a:r>
          </a:p>
        </p:txBody>
      </p:sp>
      <p:grpSp>
        <p:nvGrpSpPr>
          <p:cNvPr id="8195" name="Groep 5"/>
          <p:cNvGrpSpPr>
            <a:grpSpLocks/>
          </p:cNvGrpSpPr>
          <p:nvPr/>
        </p:nvGrpSpPr>
        <p:grpSpPr bwMode="auto">
          <a:xfrm>
            <a:off x="5334000" y="4211638"/>
            <a:ext cx="3257550" cy="2398712"/>
            <a:chOff x="5029200" y="3944368"/>
            <a:chExt cx="3258109" cy="2399930"/>
          </a:xfrm>
        </p:grpSpPr>
        <p:pic>
          <p:nvPicPr>
            <p:cNvPr id="820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29200" y="3944368"/>
              <a:ext cx="3258109" cy="2122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4" name="Tekstvak 6"/>
            <p:cNvSpPr txBox="1">
              <a:spLocks noChangeArrowheads="1"/>
            </p:cNvSpPr>
            <p:nvPr/>
          </p:nvSpPr>
          <p:spPr bwMode="auto">
            <a:xfrm>
              <a:off x="5029200" y="6067299"/>
              <a:ext cx="15210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/>
                <a:t>Veeteelt</a:t>
              </a:r>
            </a:p>
          </p:txBody>
        </p:sp>
      </p:grpSp>
      <p:grpSp>
        <p:nvGrpSpPr>
          <p:cNvPr id="8196" name="Groep 3"/>
          <p:cNvGrpSpPr>
            <a:grpSpLocks/>
          </p:cNvGrpSpPr>
          <p:nvPr/>
        </p:nvGrpSpPr>
        <p:grpSpPr bwMode="auto">
          <a:xfrm>
            <a:off x="990600" y="4343400"/>
            <a:ext cx="3392488" cy="2352675"/>
            <a:chOff x="685800" y="4038600"/>
            <a:chExt cx="3392812" cy="2352451"/>
          </a:xfrm>
        </p:grpSpPr>
        <p:pic>
          <p:nvPicPr>
            <p:cNvPr id="8201" name="Picture 5" descr="http://www.levensmiddelenkrant.nl/uploads/foto/Glastuinbouw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4038600"/>
              <a:ext cx="3392812" cy="212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2" name="Tekstvak 8"/>
            <p:cNvSpPr txBox="1">
              <a:spLocks noChangeArrowheads="1"/>
            </p:cNvSpPr>
            <p:nvPr/>
          </p:nvSpPr>
          <p:spPr bwMode="auto">
            <a:xfrm>
              <a:off x="685800" y="6114052"/>
              <a:ext cx="15210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/>
                <a:t>Tuinbouw</a:t>
              </a:r>
            </a:p>
          </p:txBody>
        </p:sp>
      </p:grpSp>
      <p:grpSp>
        <p:nvGrpSpPr>
          <p:cNvPr id="8197" name="Groep 4"/>
          <p:cNvGrpSpPr>
            <a:grpSpLocks/>
          </p:cNvGrpSpPr>
          <p:nvPr/>
        </p:nvGrpSpPr>
        <p:grpSpPr bwMode="auto">
          <a:xfrm>
            <a:off x="5638800" y="304800"/>
            <a:ext cx="3446463" cy="3657600"/>
            <a:chOff x="5715000" y="304800"/>
            <a:chExt cx="3200400" cy="3482751"/>
          </a:xfrm>
        </p:grpSpPr>
        <p:pic>
          <p:nvPicPr>
            <p:cNvPr id="819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15000" y="304800"/>
              <a:ext cx="320040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0" name="Tekstvak 10"/>
            <p:cNvSpPr txBox="1">
              <a:spLocks noChangeArrowheads="1"/>
            </p:cNvSpPr>
            <p:nvPr/>
          </p:nvSpPr>
          <p:spPr bwMode="auto">
            <a:xfrm>
              <a:off x="5897731" y="3510552"/>
              <a:ext cx="15210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/>
                <a:t>Akkerbouw</a:t>
              </a:r>
            </a:p>
          </p:txBody>
        </p:sp>
      </p:grpSp>
      <p:sp>
        <p:nvSpPr>
          <p:cNvPr id="8198" name="Tijdelijke aanduiding voor inhoud 2"/>
          <p:cNvSpPr>
            <a:spLocks noGrp="1"/>
          </p:cNvSpPr>
          <p:nvPr>
            <p:ph idx="1"/>
          </p:nvPr>
        </p:nvSpPr>
        <p:spPr>
          <a:xfrm>
            <a:off x="200025" y="1285875"/>
            <a:ext cx="5867400" cy="2514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1600" dirty="0" smtClean="0"/>
              <a:t>De wereldbevolking groeit (7miljard mensen), er is meer voedsel nodig.</a:t>
            </a:r>
            <a:br>
              <a:rPr lang="nl-NL" sz="1600" dirty="0" smtClean="0"/>
            </a:br>
            <a:r>
              <a:rPr lang="nl-NL" sz="1600" dirty="0" smtClean="0"/>
              <a:t>Drie </a:t>
            </a:r>
            <a:r>
              <a:rPr lang="nl-NL" sz="1600" dirty="0" smtClean="0"/>
              <a:t>vormen van landbouw zijn: </a:t>
            </a:r>
          </a:p>
          <a:p>
            <a:pPr eaLnBrk="1" hangingPunct="1">
              <a:buFontTx/>
              <a:buChar char="-"/>
            </a:pPr>
            <a:r>
              <a:rPr lang="nl-NL" sz="1600" b="1" dirty="0" smtClean="0"/>
              <a:t>Akkerbouw</a:t>
            </a:r>
            <a:r>
              <a:rPr lang="nl-NL" sz="1600" dirty="0" smtClean="0"/>
              <a:t>, </a:t>
            </a:r>
            <a:endParaRPr lang="nl-NL" sz="1600" dirty="0" smtClean="0"/>
          </a:p>
          <a:p>
            <a:pPr eaLnBrk="1" hangingPunct="1">
              <a:buFontTx/>
              <a:buChar char="-"/>
            </a:pPr>
            <a:r>
              <a:rPr lang="nl-NL" sz="1600" b="1" dirty="0" smtClean="0"/>
              <a:t>Veeteelt</a:t>
            </a:r>
            <a:endParaRPr lang="nl-NL" sz="1600" dirty="0"/>
          </a:p>
          <a:p>
            <a:pPr eaLnBrk="1" hangingPunct="1">
              <a:buFontTx/>
              <a:buChar char="-"/>
            </a:pPr>
            <a:r>
              <a:rPr lang="nl-NL" sz="1600" b="1" dirty="0" smtClean="0"/>
              <a:t>Tuinbouw</a:t>
            </a:r>
            <a:br>
              <a:rPr lang="nl-NL" sz="1600" b="1" dirty="0" smtClean="0"/>
            </a:br>
            <a:endParaRPr lang="nl-NL" sz="1600" b="1" dirty="0" smtClean="0"/>
          </a:p>
          <a:p>
            <a:pPr marL="0" indent="0" eaLnBrk="1" hangingPunct="1">
              <a:buNone/>
            </a:pPr>
            <a:r>
              <a:rPr lang="nl-NL" sz="1600" b="1" dirty="0" smtClean="0"/>
              <a:t>Voedingsgewassen</a:t>
            </a:r>
            <a:r>
              <a:rPr lang="nl-NL" sz="1600" dirty="0" smtClean="0"/>
              <a:t> zijn planten uit de akkerbouw en tuinbouw</a:t>
            </a:r>
          </a:p>
          <a:p>
            <a:pPr marL="0" indent="0" eaLnBrk="1" hangingPunct="1">
              <a:buNone/>
            </a:pPr>
            <a:r>
              <a:rPr lang="nl-NL" sz="1600" b="1" dirty="0" smtClean="0"/>
              <a:t>Landbouwhuisdier</a:t>
            </a:r>
            <a:r>
              <a:rPr lang="nl-NL" sz="1600" dirty="0" smtClean="0"/>
              <a:t> zijn dieren uit de veeteelt</a:t>
            </a:r>
            <a:endParaRPr lang="nl-NL" sz="2000" dirty="0" smtClean="0"/>
          </a:p>
          <a:p>
            <a:pPr marL="0" indent="0" eaLnBrk="1" hangingPunct="1">
              <a:buFont typeface="Arial" charset="0"/>
              <a:buNone/>
            </a:pPr>
            <a:endParaRPr lang="nl-NL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>
                <a:latin typeface="Verdana" pitchFamily="34" charset="0"/>
              </a:rPr>
              <a:t>Verhogen voedselproductie</a:t>
            </a:r>
          </a:p>
        </p:txBody>
      </p:sp>
      <p:grpSp>
        <p:nvGrpSpPr>
          <p:cNvPr id="9219" name="Groep 14"/>
          <p:cNvGrpSpPr>
            <a:grpSpLocks/>
          </p:cNvGrpSpPr>
          <p:nvPr/>
        </p:nvGrpSpPr>
        <p:grpSpPr bwMode="auto">
          <a:xfrm>
            <a:off x="3810000" y="1371600"/>
            <a:ext cx="2590800" cy="2441575"/>
            <a:chOff x="4953000" y="1219200"/>
            <a:chExt cx="2362200" cy="2212777"/>
          </a:xfrm>
        </p:grpSpPr>
        <p:pic>
          <p:nvPicPr>
            <p:cNvPr id="9232" name="Picture 10" descr="http://www.agripress.be/_STUDIOEMMA_UPLOADS/foto/grondbewerking_5_agromech18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53000" y="1219200"/>
              <a:ext cx="2362200" cy="188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3" name="Tekstvak 9"/>
            <p:cNvSpPr txBox="1">
              <a:spLocks noChangeArrowheads="1"/>
            </p:cNvSpPr>
            <p:nvPr/>
          </p:nvSpPr>
          <p:spPr bwMode="auto">
            <a:xfrm>
              <a:off x="4953000" y="3124200"/>
              <a:ext cx="2133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Bodem bewerken</a:t>
              </a:r>
            </a:p>
          </p:txBody>
        </p:sp>
      </p:grpSp>
      <p:grpSp>
        <p:nvGrpSpPr>
          <p:cNvPr id="9220" name="Groep 15"/>
          <p:cNvGrpSpPr>
            <a:grpSpLocks/>
          </p:cNvGrpSpPr>
          <p:nvPr/>
        </p:nvGrpSpPr>
        <p:grpSpPr bwMode="auto">
          <a:xfrm>
            <a:off x="381000" y="4191000"/>
            <a:ext cx="3124200" cy="2365375"/>
            <a:chOff x="304800" y="3352800"/>
            <a:chExt cx="3124200" cy="2365177"/>
          </a:xfrm>
        </p:grpSpPr>
        <p:pic>
          <p:nvPicPr>
            <p:cNvPr id="9230" name="Picture 12" descr="http://www.gebrvarekamp.nl/fotos/IMG_335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3352800"/>
              <a:ext cx="3124200" cy="2078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1" name="Tekstvak 11"/>
            <p:cNvSpPr txBox="1">
              <a:spLocks noChangeArrowheads="1"/>
            </p:cNvSpPr>
            <p:nvPr/>
          </p:nvSpPr>
          <p:spPr bwMode="auto">
            <a:xfrm>
              <a:off x="304800" y="5410200"/>
              <a:ext cx="2133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Bodem bemesten</a:t>
              </a:r>
            </a:p>
          </p:txBody>
        </p:sp>
      </p:grpSp>
      <p:grpSp>
        <p:nvGrpSpPr>
          <p:cNvPr id="9221" name="Groep 17"/>
          <p:cNvGrpSpPr>
            <a:grpSpLocks/>
          </p:cNvGrpSpPr>
          <p:nvPr/>
        </p:nvGrpSpPr>
        <p:grpSpPr bwMode="auto">
          <a:xfrm>
            <a:off x="3962400" y="4114800"/>
            <a:ext cx="2133600" cy="2581275"/>
            <a:chOff x="4495800" y="4114800"/>
            <a:chExt cx="2133600" cy="2580620"/>
          </a:xfrm>
        </p:grpSpPr>
        <p:pic>
          <p:nvPicPr>
            <p:cNvPr id="9228" name="Picture 4" descr="http://www.schooltv.nl/eigenwijzer/mmbase/images/251977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95800" y="4114800"/>
              <a:ext cx="2057400" cy="2073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9" name="Tekstvak 12"/>
            <p:cNvSpPr txBox="1">
              <a:spLocks noChangeArrowheads="1"/>
            </p:cNvSpPr>
            <p:nvPr/>
          </p:nvSpPr>
          <p:spPr bwMode="auto">
            <a:xfrm>
              <a:off x="4495800" y="6172200"/>
              <a:ext cx="2133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Veranderen erfelijke eigenschappen</a:t>
              </a:r>
            </a:p>
          </p:txBody>
        </p:sp>
      </p:grpSp>
      <p:grpSp>
        <p:nvGrpSpPr>
          <p:cNvPr id="9222" name="Groep 16"/>
          <p:cNvGrpSpPr>
            <a:grpSpLocks/>
          </p:cNvGrpSpPr>
          <p:nvPr/>
        </p:nvGrpSpPr>
        <p:grpSpPr bwMode="auto">
          <a:xfrm>
            <a:off x="457200" y="1295400"/>
            <a:ext cx="2751138" cy="2727325"/>
            <a:chOff x="1905000" y="4343400"/>
            <a:chExt cx="2598398" cy="2404818"/>
          </a:xfrm>
        </p:grpSpPr>
        <p:pic>
          <p:nvPicPr>
            <p:cNvPr id="9226" name="Picture 8" descr="http://www.zeeburgnieuws.nl/nieuws/images/tractor_sproeit_gewas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05000" y="4343400"/>
              <a:ext cx="2598398" cy="194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7" name="Tekstvak 13"/>
            <p:cNvSpPr txBox="1">
              <a:spLocks noChangeArrowheads="1"/>
            </p:cNvSpPr>
            <p:nvPr/>
          </p:nvSpPr>
          <p:spPr bwMode="auto">
            <a:xfrm>
              <a:off x="1905000" y="6224998"/>
              <a:ext cx="2590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Plant en dier beschermen tegen ziekte</a:t>
              </a:r>
            </a:p>
          </p:txBody>
        </p:sp>
      </p:grpSp>
      <p:grpSp>
        <p:nvGrpSpPr>
          <p:cNvPr id="9223" name="Groep 22"/>
          <p:cNvGrpSpPr>
            <a:grpSpLocks/>
          </p:cNvGrpSpPr>
          <p:nvPr/>
        </p:nvGrpSpPr>
        <p:grpSpPr bwMode="auto">
          <a:xfrm>
            <a:off x="6705600" y="2286000"/>
            <a:ext cx="2133600" cy="3279775"/>
            <a:chOff x="6248400" y="2667000"/>
            <a:chExt cx="2133600" cy="3279577"/>
          </a:xfrm>
        </p:grpSpPr>
        <p:pic>
          <p:nvPicPr>
            <p:cNvPr id="9224" name="Picture 14" descr="http://www.zeeburgnieuws.nl/nieuws/images/foiegras4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48400" y="2667000"/>
              <a:ext cx="2085975" cy="3000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Tekstvak 21"/>
            <p:cNvSpPr txBox="1">
              <a:spLocks noChangeArrowheads="1"/>
            </p:cNvSpPr>
            <p:nvPr/>
          </p:nvSpPr>
          <p:spPr bwMode="auto">
            <a:xfrm>
              <a:off x="6248400" y="5638800"/>
              <a:ext cx="2133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Speciaal voer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Opbrengsten verbeteren</a:t>
            </a:r>
          </a:p>
        </p:txBody>
      </p:sp>
      <p:sp>
        <p:nvSpPr>
          <p:cNvPr id="1024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81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nl-NL" sz="1600" b="1" dirty="0" smtClean="0"/>
              <a:t>Bemesting</a:t>
            </a:r>
            <a:r>
              <a:rPr lang="nl-NL" sz="1600" dirty="0" smtClean="0"/>
              <a:t>, </a:t>
            </a:r>
            <a:r>
              <a:rPr lang="nl-NL" sz="1600" dirty="0" smtClean="0"/>
              <a:t>bacteriën en schimmels(reducenten) breken de stalmest af, hierdoor komen voedingstoffen vrij voor de planten</a:t>
            </a:r>
          </a:p>
          <a:p>
            <a:pPr marL="0" indent="0" eaLnBrk="1" hangingPunct="1">
              <a:buFont typeface="Arial" charset="0"/>
              <a:buNone/>
            </a:pPr>
            <a:endParaRPr lang="nl-NL" sz="1600" dirty="0" smtClean="0"/>
          </a:p>
          <a:p>
            <a:pPr marL="0" indent="0" eaLnBrk="1" hangingPunct="1">
              <a:buFont typeface="Arial" charset="0"/>
              <a:buNone/>
            </a:pPr>
            <a:r>
              <a:rPr lang="nl-NL" sz="1600" b="1" dirty="0" smtClean="0"/>
              <a:t>- Kunstmest</a:t>
            </a:r>
            <a:r>
              <a:rPr lang="nl-NL" sz="1600" dirty="0" smtClean="0"/>
              <a:t>, </a:t>
            </a:r>
            <a:r>
              <a:rPr lang="nl-NL" sz="1600" dirty="0" smtClean="0"/>
              <a:t>boeren kunnen de juiste hoeveelheid mineralen geven.</a:t>
            </a:r>
            <a:endParaRPr lang="nl-NL" sz="1600" dirty="0" smtClean="0"/>
          </a:p>
          <a:p>
            <a:pPr marL="0" indent="0" eaLnBrk="1" hangingPunct="1">
              <a:buFont typeface="Arial" charset="0"/>
              <a:buNone/>
            </a:pPr>
            <a:r>
              <a:rPr lang="nl-NL" sz="1600" b="1" dirty="0" smtClean="0"/>
              <a:t>- Stalmest</a:t>
            </a:r>
            <a:r>
              <a:rPr lang="nl-NL" sz="1600" dirty="0" smtClean="0"/>
              <a:t>, uitwerpselen en urine van landbouw huisdieren. Dit wordt vloeibaar (</a:t>
            </a:r>
            <a:r>
              <a:rPr lang="nl-NL" sz="1600" b="1" dirty="0" smtClean="0"/>
              <a:t>drijfmest</a:t>
            </a:r>
            <a:r>
              <a:rPr lang="nl-NL" sz="1600" dirty="0" smtClean="0"/>
              <a:t>) op het land gebracht. </a:t>
            </a:r>
          </a:p>
        </p:txBody>
      </p:sp>
      <p:grpSp>
        <p:nvGrpSpPr>
          <p:cNvPr id="10244" name="Groep 3"/>
          <p:cNvGrpSpPr>
            <a:grpSpLocks/>
          </p:cNvGrpSpPr>
          <p:nvPr/>
        </p:nvGrpSpPr>
        <p:grpSpPr bwMode="auto">
          <a:xfrm>
            <a:off x="546100" y="3727450"/>
            <a:ext cx="3581400" cy="2784475"/>
            <a:chOff x="533400" y="3657600"/>
            <a:chExt cx="3581400" cy="2784124"/>
          </a:xfrm>
        </p:grpSpPr>
        <p:pic>
          <p:nvPicPr>
            <p:cNvPr id="10248" name="Picture 2" descr="http://www.lne.be/themas/hinder-en-risicos/geurhinder/regelgeving-geurhinder/mestdecreet/mestinjectie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00" y="3657600"/>
              <a:ext cx="3581400" cy="251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9" name="Tekstvak 14"/>
            <p:cNvSpPr txBox="1">
              <a:spLocks noChangeArrowheads="1"/>
            </p:cNvSpPr>
            <p:nvPr/>
          </p:nvSpPr>
          <p:spPr bwMode="auto">
            <a:xfrm>
              <a:off x="533400" y="6133947"/>
              <a:ext cx="17794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Mestinjectie</a:t>
              </a:r>
            </a:p>
          </p:txBody>
        </p:sp>
      </p:grpSp>
      <p:grpSp>
        <p:nvGrpSpPr>
          <p:cNvPr id="10245" name="Groep 5"/>
          <p:cNvGrpSpPr>
            <a:grpSpLocks/>
          </p:cNvGrpSpPr>
          <p:nvPr/>
        </p:nvGrpSpPr>
        <p:grpSpPr bwMode="auto">
          <a:xfrm>
            <a:off x="5029200" y="3319463"/>
            <a:ext cx="2895600" cy="3500437"/>
            <a:chOff x="5029200" y="3318777"/>
            <a:chExt cx="2895600" cy="3500362"/>
          </a:xfrm>
        </p:grpSpPr>
        <p:pic>
          <p:nvPicPr>
            <p:cNvPr id="10246" name="Picture 4" descr="http://www.dekker-meststoffen.nl/content/17467/pages/clnt/4_org.jpg?198200914314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9200" y="3318777"/>
              <a:ext cx="2895600" cy="319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Tekstvak 14"/>
            <p:cNvSpPr txBox="1">
              <a:spLocks noChangeArrowheads="1"/>
            </p:cNvSpPr>
            <p:nvPr/>
          </p:nvSpPr>
          <p:spPr bwMode="auto">
            <a:xfrm>
              <a:off x="5029200" y="6511362"/>
              <a:ext cx="17794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Verdana" pitchFamily="34" charset="0"/>
                </a:rPr>
                <a:t>Kunstmest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aoc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aoc</Template>
  <TotalTime>3452</TotalTime>
  <Words>1421</Words>
  <Application>Microsoft Office PowerPoint</Application>
  <PresentationFormat>Diavoorstelling (4:3)</PresentationFormat>
  <Paragraphs>326</Paragraphs>
  <Slides>47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48" baseType="lpstr">
      <vt:lpstr>ppt aoc</vt:lpstr>
      <vt:lpstr>Mens en milieu</vt:lpstr>
      <vt:lpstr>Mens is afhankelijk van het milieu</vt:lpstr>
      <vt:lpstr>Milieuproblemen</vt:lpstr>
      <vt:lpstr>Oorzaken milieuproblemen</vt:lpstr>
      <vt:lpstr>Gevolgen</vt:lpstr>
      <vt:lpstr>Bedreigde verdwenen soorten in Nederland</vt:lpstr>
      <vt:lpstr>Voedselproductie</vt:lpstr>
      <vt:lpstr>Verhogen voedselproductie</vt:lpstr>
      <vt:lpstr>Opbrengsten verbeteren</vt:lpstr>
      <vt:lpstr>Opbrengsten verbeteren</vt:lpstr>
      <vt:lpstr>Opbrengsten verbeteren</vt:lpstr>
      <vt:lpstr>Opbrengsten  verbeteren</vt:lpstr>
      <vt:lpstr>Biologische bestrijdingsmiddelen</vt:lpstr>
      <vt:lpstr>Veredeling</vt:lpstr>
      <vt:lpstr>Landbouwhuisdieren</vt:lpstr>
      <vt:lpstr>Kunstmatige inseminatie</vt:lpstr>
      <vt:lpstr>Landbouw in Nederland</vt:lpstr>
      <vt:lpstr>Intensieve veehouderij – Bio-industrie</vt:lpstr>
      <vt:lpstr>Tuinbouw</vt:lpstr>
      <vt:lpstr>Biologische landbouw</vt:lpstr>
      <vt:lpstr>Energie</vt:lpstr>
      <vt:lpstr>PowerPoint-presentatie</vt:lpstr>
      <vt:lpstr>Luchtverontreiniging - Zure regen</vt:lpstr>
      <vt:lpstr>Luchtverontreiniging - Smog</vt:lpstr>
      <vt:lpstr>Kernenergie</vt:lpstr>
      <vt:lpstr>Duurzame Energie</vt:lpstr>
      <vt:lpstr>Duurzame Energie</vt:lpstr>
      <vt:lpstr>Broeikaseffect</vt:lpstr>
      <vt:lpstr>Versterkt broeikaseffect</vt:lpstr>
      <vt:lpstr>Versterkt broeikaseffect</vt:lpstr>
      <vt:lpstr>Verzuring</vt:lpstr>
      <vt:lpstr>Water</vt:lpstr>
      <vt:lpstr>Zelfreinigend vermogen</vt:lpstr>
      <vt:lpstr>Overbemesting</vt:lpstr>
      <vt:lpstr>Waterbloei</vt:lpstr>
      <vt:lpstr>Stinkend water</vt:lpstr>
      <vt:lpstr>Vervuiling</vt:lpstr>
      <vt:lpstr>Drinkwater</vt:lpstr>
      <vt:lpstr>Waterzuivering</vt:lpstr>
      <vt:lpstr>De bodem</vt:lpstr>
      <vt:lpstr>PowerPoint-presentatie</vt:lpstr>
      <vt:lpstr>Afval scheiden</vt:lpstr>
      <vt:lpstr>Afval verwerking</vt:lpstr>
      <vt:lpstr>PowerPoint-presentatie</vt:lpstr>
      <vt:lpstr>Milieubeleid en milieubeheer</vt:lpstr>
      <vt:lpstr>Mineralenbalans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 en milieu</dc:title>
  <dc:creator>user</dc:creator>
  <cp:lastModifiedBy>gebruiker</cp:lastModifiedBy>
  <cp:revision>237</cp:revision>
  <dcterms:created xsi:type="dcterms:W3CDTF">2010-12-05T12:34:29Z</dcterms:created>
  <dcterms:modified xsi:type="dcterms:W3CDTF">2012-02-13T19:43:38Z</dcterms:modified>
</cp:coreProperties>
</file>